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Courier Prime"/>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ourierPrime-bold.fntdata"/><Relationship Id="rId11" Type="http://schemas.openxmlformats.org/officeDocument/2006/relationships/slide" Target="slides/slide6.xml"/><Relationship Id="rId22" Type="http://schemas.openxmlformats.org/officeDocument/2006/relationships/font" Target="fonts/CourierPrime-boldItalic.fntdata"/><Relationship Id="rId10" Type="http://schemas.openxmlformats.org/officeDocument/2006/relationships/slide" Target="slides/slide5.xml"/><Relationship Id="rId21" Type="http://schemas.openxmlformats.org/officeDocument/2006/relationships/font" Target="fonts/CourierPrime-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CourierPrime-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jpg>
</file>

<file path=ppt/media/image11.jpg>
</file>

<file path=ppt/media/image12.jp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a801f7954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a801f7954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game logic has several outputs that are used by the display modules. P1place and p2place correspond to when players are placing ships. At this time, the seven segment display shows P1PLACE and P2PLACE so the user knows it is their turn. There are two outputs p1fire and p2fire that correspond to player turn.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a5e09773ab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a5e09773ab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Creates a copy of the ship locations </a:t>
            </a:r>
            <a:endParaRPr/>
          </a:p>
          <a:p>
            <a:pPr indent="0" lvl="0" marL="0" rtl="0" algn="l">
              <a:spcBef>
                <a:spcPts val="0"/>
              </a:spcBef>
              <a:spcAft>
                <a:spcPts val="0"/>
              </a:spcAft>
              <a:buNone/>
            </a:pPr>
            <a:r>
              <a:rPr lang="en"/>
              <a:t>Evaluate whether the target key lands on a ship in the ship map</a:t>
            </a:r>
            <a:endParaRPr/>
          </a:p>
          <a:p>
            <a:pPr indent="0" lvl="0" marL="0" rtl="0" algn="l">
              <a:spcBef>
                <a:spcPts val="0"/>
              </a:spcBef>
              <a:spcAft>
                <a:spcPts val="0"/>
              </a:spcAft>
              <a:buNone/>
            </a:pPr>
            <a:r>
              <a:rPr lang="en"/>
              <a:t>If so, give hit tracker a non zero value</a:t>
            </a:r>
            <a:endParaRPr/>
          </a:p>
          <a:p>
            <a:pPr indent="0" lvl="0" marL="0" rtl="0" algn="l">
              <a:spcBef>
                <a:spcPts val="0"/>
              </a:spcBef>
              <a:spcAft>
                <a:spcPts val="0"/>
              </a:spcAft>
              <a:buNone/>
            </a:pPr>
            <a:r>
              <a:rPr lang="en"/>
              <a:t>Any nonzero value on the hit tracker indicates a hit</a:t>
            </a:r>
            <a:endParaRPr/>
          </a:p>
          <a:p>
            <a:pPr indent="0" lvl="0" marL="0" rtl="0" algn="l">
              <a:spcBef>
                <a:spcPts val="0"/>
              </a:spcBef>
              <a:spcAft>
                <a:spcPts val="0"/>
              </a:spcAft>
              <a:buNone/>
            </a:pPr>
            <a:r>
              <a:rPr lang="en"/>
              <a:t>Assign the copy of the ship map a zero at that location</a:t>
            </a:r>
            <a:endParaRPr/>
          </a:p>
          <a:p>
            <a:pPr indent="0" lvl="0" marL="0" rtl="0" algn="l">
              <a:spcBef>
                <a:spcPts val="0"/>
              </a:spcBef>
              <a:spcAft>
                <a:spcPts val="0"/>
              </a:spcAft>
              <a:buNone/>
            </a:pPr>
            <a:r>
              <a:rPr lang="en"/>
              <a:t>When this copy becomes 0, it’s a win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a5e09773ab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a5e09773ab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Pressed keys are held into the next person’s turn </a:t>
            </a:r>
            <a:endParaRPr/>
          </a:p>
          <a:p>
            <a:pPr indent="0" lvl="0" marL="0" rtl="0" algn="l">
              <a:spcBef>
                <a:spcPts val="0"/>
              </a:spcBef>
              <a:spcAft>
                <a:spcPts val="0"/>
              </a:spcAft>
              <a:buNone/>
            </a:pPr>
            <a:r>
              <a:rPr lang="en"/>
              <a:t>Example: if the game is played as intended where players set ships and then press enter right after, the following problems occur:</a:t>
            </a:r>
            <a:endParaRPr/>
          </a:p>
          <a:p>
            <a:pPr indent="-298450" lvl="0" marL="457200" rtl="0" algn="l">
              <a:spcBef>
                <a:spcPts val="0"/>
              </a:spcBef>
              <a:spcAft>
                <a:spcPts val="0"/>
              </a:spcAft>
              <a:buSzPts val="1100"/>
              <a:buAutoNum type="arabicParenR"/>
            </a:pPr>
            <a:r>
              <a:rPr lang="en"/>
              <a:t>One random ship is assigned to P1 based on the last key pressed in the last game</a:t>
            </a:r>
            <a:endParaRPr/>
          </a:p>
          <a:p>
            <a:pPr indent="-298450" lvl="0" marL="457200" rtl="0" algn="l">
              <a:spcBef>
                <a:spcPts val="0"/>
              </a:spcBef>
              <a:spcAft>
                <a:spcPts val="0"/>
              </a:spcAft>
              <a:buSzPts val="1100"/>
              <a:buAutoNum type="arabicParenR"/>
            </a:pPr>
            <a:r>
              <a:rPr lang="en"/>
              <a:t>The first ship assigned to P2 is the last key pressed by P1</a:t>
            </a:r>
            <a:endParaRPr/>
          </a:p>
          <a:p>
            <a:pPr indent="0" lvl="0" marL="0" rtl="0" algn="l">
              <a:spcBef>
                <a:spcPts val="0"/>
              </a:spcBef>
              <a:spcAft>
                <a:spcPts val="0"/>
              </a:spcAft>
              <a:buNone/>
            </a:pPr>
            <a:r>
              <a:rPr lang="en"/>
              <a:t>Pressing enter (on keyboard) in between place ship modes might zero out the keys_code output (and target_key doesn’t work for some reason) and might solve this problem, but there are other issues:</a:t>
            </a:r>
            <a:endParaRPr/>
          </a:p>
          <a:p>
            <a:pPr indent="-298450" lvl="0" marL="457200" rtl="0" algn="l">
              <a:spcBef>
                <a:spcPts val="0"/>
              </a:spcBef>
              <a:spcAft>
                <a:spcPts val="0"/>
              </a:spcAft>
              <a:buSzPts val="1100"/>
              <a:buAutoNum type="arabicParenR"/>
            </a:pPr>
            <a:r>
              <a:rPr lang="en"/>
              <a:t>The program doesn’t account for a user pressing and hitting multiple ships in a turn. Hit or miss is determined based on the last key pressed by a player. </a:t>
            </a:r>
            <a:endParaRPr/>
          </a:p>
          <a:p>
            <a:pPr indent="-298450" lvl="0" marL="457200" rtl="0" algn="l">
              <a:spcBef>
                <a:spcPts val="0"/>
              </a:spcBef>
              <a:spcAft>
                <a:spcPts val="0"/>
              </a:spcAft>
              <a:buSzPts val="1100"/>
              <a:buAutoNum type="arabicParenR"/>
            </a:pPr>
            <a:r>
              <a:rPr lang="en"/>
              <a:t>Scenario: One of P1’s ships is key K. On P1’s turn, he guesses that P2 has a ship on key K. P2 does not, so Miss is displayed. However, once enter is pressed and it is P2’s turn, P1’s ship K has been eliminated, because the program thinks that P2 guessed key K. Therefore, users should not guess spots on the board where their own ships are but that kinda fucks with the game. </a:t>
            </a:r>
            <a:endParaRPr/>
          </a:p>
          <a:p>
            <a:pPr indent="-298450" lvl="1" marL="914400" rtl="0" algn="l">
              <a:spcBef>
                <a:spcPts val="0"/>
              </a:spcBef>
              <a:spcAft>
                <a:spcPts val="0"/>
              </a:spcAft>
              <a:buSzPts val="1100"/>
              <a:buAutoNum type="alphaLcParenR"/>
            </a:pPr>
            <a:r>
              <a:rPr lang="en"/>
              <a:t>Hitting enter (on keyboard) between turns solves this issue (so a player does not knock out their own ship), but then VGA will display Miss every time even if it should display Hit (because it’s based on the last key pressed). Doesn’t interfere with the other mechanics of the game. </a:t>
            </a:r>
            <a:endParaRPr/>
          </a:p>
          <a:p>
            <a:pPr indent="0" lvl="0" marL="0" rtl="0" algn="l">
              <a:lnSpc>
                <a:spcPct val="115000"/>
              </a:lnSpc>
              <a:spcBef>
                <a:spcPts val="0"/>
              </a:spcBef>
              <a:spcAft>
                <a:spcPts val="0"/>
              </a:spcAft>
              <a:buNone/>
            </a:pPr>
            <a:r>
              <a:rPr lang="en" sz="1800">
                <a:solidFill>
                  <a:srgbClr val="595959"/>
                </a:solidFill>
              </a:rPr>
              <a:t>-Non-linear design</a:t>
            </a:r>
            <a:endParaRPr sz="1800">
              <a:solidFill>
                <a:srgbClr val="595959"/>
              </a:solidFill>
            </a:endParaRPr>
          </a:p>
          <a:p>
            <a:pPr indent="0" lvl="0" marL="0" rtl="0" algn="l">
              <a:lnSpc>
                <a:spcPct val="115000"/>
              </a:lnSpc>
              <a:spcBef>
                <a:spcPts val="1600"/>
              </a:spcBef>
              <a:spcAft>
                <a:spcPts val="0"/>
              </a:spcAft>
              <a:buNone/>
            </a:pPr>
            <a:r>
              <a:rPr lang="en" sz="1800">
                <a:solidFill>
                  <a:srgbClr val="595959"/>
                </a:solidFill>
              </a:rPr>
              <a:t>	Linear design helps debug errors</a:t>
            </a:r>
            <a:endParaRPr sz="1800">
              <a:solidFill>
                <a:srgbClr val="595959"/>
              </a:solidFill>
            </a:endParaRPr>
          </a:p>
          <a:p>
            <a:pPr indent="0" lvl="0" marL="0" rtl="0" algn="l">
              <a:lnSpc>
                <a:spcPct val="115000"/>
              </a:lnSpc>
              <a:spcBef>
                <a:spcPts val="1600"/>
              </a:spcBef>
              <a:spcAft>
                <a:spcPts val="0"/>
              </a:spcAft>
              <a:buNone/>
            </a:pPr>
            <a:r>
              <a:rPr lang="en" sz="1800">
                <a:solidFill>
                  <a:srgbClr val="595959"/>
                </a:solidFill>
              </a:rPr>
              <a:t>	Easier to understand what is going on in the program</a:t>
            </a:r>
            <a:endParaRPr sz="1800">
              <a:solidFill>
                <a:srgbClr val="595959"/>
              </a:solidFill>
            </a:endParaRPr>
          </a:p>
          <a:p>
            <a:pPr indent="0" lvl="0" marL="0" rtl="0" algn="l">
              <a:lnSpc>
                <a:spcPct val="115000"/>
              </a:lnSpc>
              <a:spcBef>
                <a:spcPts val="1600"/>
              </a:spcBef>
              <a:spcAft>
                <a:spcPts val="0"/>
              </a:spcAft>
              <a:buNone/>
            </a:pPr>
            <a:r>
              <a:rPr lang="en" sz="1800">
                <a:solidFill>
                  <a:srgbClr val="595959"/>
                </a:solidFill>
              </a:rPr>
              <a:t>	Easier to code</a:t>
            </a:r>
            <a:endParaRPr sz="1800">
              <a:solidFill>
                <a:srgbClr val="595959"/>
              </a:solidFill>
            </a:endParaRPr>
          </a:p>
          <a:p>
            <a:pPr indent="0" lvl="0" marL="0" rtl="0" algn="l">
              <a:spcBef>
                <a:spcPts val="16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a5e09773ab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a5e09773ab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a5e09773a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a5e09773a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wanted to make a simple game for our project. Thinking about the requirements of the project, we thought Battleship would be simple enough game to program and run it on a FPGA. Our design took the keyboard as the playing field and had the VGA output the hit and miss and win.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One way someone could use our design is to play the game?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Another way to use our design is to take the keys code. It is a code that would take the input from a keyboard and make </a:t>
            </a:r>
            <a:r>
              <a:rPr lang="en"/>
              <a:t>individual</a:t>
            </a:r>
            <a:r>
              <a:rPr lang="en"/>
              <a:t> input into a 1 bit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Parking meter capcha and the mailbox</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b0444d41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b0444d41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a801f7954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a801f7954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a5e09773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a5e09773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a5e09773a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a5e09773a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a5e09773ab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a5e09773ab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a5e09773a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a5e09773a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Pratima, Kenneth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PS2Receiver module outputs a 32 bit scan code that corresponds to every key on a keyboard. Since our game only uses 36 keys (10 numbers and 26 letters), we could simplify the output a little bit. For the keys we used in the game, the last 8 bits of the scan codes are unique to each button press, so we wrote a module that would convert an 8 bit scan code to a 36 bit one-hot encoding for every key on our battleship board. Every bit of this 36 bit bus corresponded to a unique keyboard key, so this output was easily readable and used by the game logic.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a801f798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a801f798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3.jpg"/><Relationship Id="rId5" Type="http://schemas.openxmlformats.org/officeDocument/2006/relationships/image" Target="../media/image10.jpg"/><Relationship Id="rId6" Type="http://schemas.openxmlformats.org/officeDocument/2006/relationships/image" Target="../media/image11.jpg"/><Relationship Id="rId7" Type="http://schemas.openxmlformats.org/officeDocument/2006/relationships/image" Target="../media/image12.jpg"/><Relationship Id="rId8"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 Id="rId4" Type="http://schemas.openxmlformats.org/officeDocument/2006/relationships/image" Target="../media/image5.png"/><Relationship Id="rId5"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mt="24000"/>
          </a:blip>
          <a:srcRect b="0" l="7797" r="8897" t="0"/>
          <a:stretch/>
        </p:blipFill>
        <p:spPr>
          <a:xfrm>
            <a:off x="-373525" y="0"/>
            <a:ext cx="9737339" cy="5001375"/>
          </a:xfrm>
          <a:prstGeom prst="rect">
            <a:avLst/>
          </a:prstGeom>
          <a:noFill/>
          <a:ln>
            <a:noFill/>
          </a:ln>
        </p:spPr>
      </p:pic>
      <p:sp>
        <p:nvSpPr>
          <p:cNvPr id="55" name="Google Shape;55;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Keyboard Battleship</a:t>
            </a:r>
            <a:endParaRPr/>
          </a:p>
        </p:txBody>
      </p:sp>
      <p:sp>
        <p:nvSpPr>
          <p:cNvPr id="56" name="Google Shape;56;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Jong Whee Jeon, Pratima Vaidyanathan, Daniel Gruspier, Kenneth Chan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Display module inputs/outputs</a:t>
            </a:r>
            <a:endParaRPr/>
          </a:p>
        </p:txBody>
      </p:sp>
      <p:sp>
        <p:nvSpPr>
          <p:cNvPr id="178" name="Google Shape;178;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Several inputs determine the seven segment display/VGA outputs </a:t>
            </a:r>
            <a:endParaRPr/>
          </a:p>
        </p:txBody>
      </p:sp>
      <p:pic>
        <p:nvPicPr>
          <p:cNvPr id="179" name="Google Shape;179;p22"/>
          <p:cNvPicPr preferRelativeResize="0"/>
          <p:nvPr/>
        </p:nvPicPr>
        <p:blipFill>
          <a:blip r:embed="rId3">
            <a:alphaModFix/>
          </a:blip>
          <a:stretch>
            <a:fillRect/>
          </a:stretch>
        </p:blipFill>
        <p:spPr>
          <a:xfrm>
            <a:off x="5959026" y="1517750"/>
            <a:ext cx="3724201" cy="3625750"/>
          </a:xfrm>
          <a:prstGeom prst="rect">
            <a:avLst/>
          </a:prstGeom>
          <a:noFill/>
          <a:ln>
            <a:noFill/>
          </a:ln>
        </p:spPr>
      </p:pic>
      <p:pic>
        <p:nvPicPr>
          <p:cNvPr id="180" name="Google Shape;180;p22"/>
          <p:cNvPicPr preferRelativeResize="0"/>
          <p:nvPr/>
        </p:nvPicPr>
        <p:blipFill>
          <a:blip r:embed="rId4">
            <a:alphaModFix/>
          </a:blip>
          <a:stretch>
            <a:fillRect/>
          </a:stretch>
        </p:blipFill>
        <p:spPr>
          <a:xfrm>
            <a:off x="2944315" y="1609531"/>
            <a:ext cx="3255368" cy="1924450"/>
          </a:xfrm>
          <a:prstGeom prst="rect">
            <a:avLst/>
          </a:prstGeom>
          <a:noFill/>
          <a:ln>
            <a:noFill/>
          </a:ln>
        </p:spPr>
      </p:pic>
      <p:pic>
        <p:nvPicPr>
          <p:cNvPr id="181" name="Google Shape;181;p22"/>
          <p:cNvPicPr preferRelativeResize="0"/>
          <p:nvPr/>
        </p:nvPicPr>
        <p:blipFill>
          <a:blip r:embed="rId5">
            <a:alphaModFix/>
          </a:blip>
          <a:stretch>
            <a:fillRect/>
          </a:stretch>
        </p:blipFill>
        <p:spPr>
          <a:xfrm>
            <a:off x="-120669" y="1517756"/>
            <a:ext cx="3298785" cy="1923594"/>
          </a:xfrm>
          <a:prstGeom prst="rect">
            <a:avLst/>
          </a:prstGeom>
          <a:noFill/>
          <a:ln>
            <a:noFill/>
          </a:ln>
        </p:spPr>
      </p:pic>
      <p:pic>
        <p:nvPicPr>
          <p:cNvPr id="182" name="Google Shape;182;p22"/>
          <p:cNvPicPr preferRelativeResize="0"/>
          <p:nvPr/>
        </p:nvPicPr>
        <p:blipFill>
          <a:blip r:embed="rId6">
            <a:alphaModFix/>
          </a:blip>
          <a:stretch>
            <a:fillRect/>
          </a:stretch>
        </p:blipFill>
        <p:spPr>
          <a:xfrm>
            <a:off x="-184094" y="3081100"/>
            <a:ext cx="3425649" cy="2062399"/>
          </a:xfrm>
          <a:prstGeom prst="rect">
            <a:avLst/>
          </a:prstGeom>
          <a:noFill/>
          <a:ln>
            <a:noFill/>
          </a:ln>
        </p:spPr>
      </p:pic>
      <p:pic>
        <p:nvPicPr>
          <p:cNvPr id="183" name="Google Shape;183;p22"/>
          <p:cNvPicPr preferRelativeResize="0"/>
          <p:nvPr/>
        </p:nvPicPr>
        <p:blipFill>
          <a:blip r:embed="rId7">
            <a:alphaModFix/>
          </a:blip>
          <a:stretch>
            <a:fillRect/>
          </a:stretch>
        </p:blipFill>
        <p:spPr>
          <a:xfrm>
            <a:off x="3086650" y="3204035"/>
            <a:ext cx="3255349" cy="1939466"/>
          </a:xfrm>
          <a:prstGeom prst="rect">
            <a:avLst/>
          </a:prstGeom>
          <a:noFill/>
          <a:ln>
            <a:noFill/>
          </a:ln>
        </p:spPr>
      </p:pic>
      <p:pic>
        <p:nvPicPr>
          <p:cNvPr id="184" name="Google Shape;184;p22"/>
          <p:cNvPicPr preferRelativeResize="0"/>
          <p:nvPr/>
        </p:nvPicPr>
        <p:blipFill rotWithShape="1">
          <a:blip r:embed="rId8">
            <a:alphaModFix amt="17000"/>
          </a:blip>
          <a:srcRect b="9372" l="0" r="0" t="5186"/>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81"/>
                                        </p:tgtEl>
                                        <p:attrNameLst>
                                          <p:attrName>style.visibility</p:attrName>
                                        </p:attrNameLst>
                                      </p:cBhvr>
                                      <p:to>
                                        <p:strVal val="visible"/>
                                      </p:to>
                                    </p:set>
                                    <p:anim calcmode="lin" valueType="num">
                                      <p:cBhvr additive="base">
                                        <p:cTn dur="1000"/>
                                        <p:tgtEl>
                                          <p:spTgt spid="18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83"/>
                                        </p:tgtEl>
                                        <p:attrNameLst>
                                          <p:attrName>style.visibility</p:attrName>
                                        </p:attrNameLst>
                                      </p:cBhvr>
                                      <p:to>
                                        <p:strVal val="visible"/>
                                      </p:to>
                                    </p:set>
                                    <p:anim calcmode="lin" valueType="num">
                                      <p:cBhvr additive="base">
                                        <p:cTn dur="1000"/>
                                        <p:tgtEl>
                                          <p:spTgt spid="18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80"/>
                                        </p:tgtEl>
                                        <p:attrNameLst>
                                          <p:attrName>style.visibility</p:attrName>
                                        </p:attrNameLst>
                                      </p:cBhvr>
                                      <p:to>
                                        <p:strVal val="visible"/>
                                      </p:to>
                                    </p:set>
                                    <p:anim calcmode="lin" valueType="num">
                                      <p:cBhvr additive="base">
                                        <p:cTn dur="1000"/>
                                        <p:tgtEl>
                                          <p:spTgt spid="18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82"/>
                                        </p:tgtEl>
                                        <p:attrNameLst>
                                          <p:attrName>style.visibility</p:attrName>
                                        </p:attrNameLst>
                                      </p:cBhvr>
                                      <p:to>
                                        <p:strVal val="visible"/>
                                      </p:to>
                                    </p:set>
                                    <p:anim calcmode="lin" valueType="num">
                                      <p:cBhvr additive="base">
                                        <p:cTn dur="1000"/>
                                        <p:tgtEl>
                                          <p:spTgt spid="18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3"/>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Snippet:</a:t>
            </a:r>
            <a:r>
              <a:rPr lang="en">
                <a:latin typeface="Courier Prime"/>
                <a:ea typeface="Courier Prime"/>
                <a:cs typeface="Courier Prime"/>
                <a:sym typeface="Courier Prime"/>
              </a:rPr>
              <a:t> </a:t>
            </a:r>
            <a:r>
              <a:rPr lang="en">
                <a:latin typeface="Courier Prime"/>
                <a:ea typeface="Courier Prime"/>
                <a:cs typeface="Courier Prime"/>
                <a:sym typeface="Courier Prime"/>
              </a:rPr>
              <a:t>hit_or_miss.v</a:t>
            </a:r>
            <a:endParaRPr>
              <a:latin typeface="Courier Prime"/>
              <a:ea typeface="Courier Prime"/>
              <a:cs typeface="Courier Prime"/>
              <a:sym typeface="Courier Prime"/>
            </a:endParaRPr>
          </a:p>
        </p:txBody>
      </p:sp>
      <p:pic>
        <p:nvPicPr>
          <p:cNvPr id="190" name="Google Shape;190;p23"/>
          <p:cNvPicPr preferRelativeResize="0"/>
          <p:nvPr/>
        </p:nvPicPr>
        <p:blipFill>
          <a:blip r:embed="rId3">
            <a:alphaModFix/>
          </a:blip>
          <a:stretch>
            <a:fillRect/>
          </a:stretch>
        </p:blipFill>
        <p:spPr>
          <a:xfrm>
            <a:off x="1480612" y="636725"/>
            <a:ext cx="6182774" cy="4506775"/>
          </a:xfrm>
          <a:prstGeom prst="rect">
            <a:avLst/>
          </a:prstGeom>
          <a:noFill/>
          <a:ln>
            <a:noFill/>
          </a:ln>
        </p:spPr>
      </p:pic>
      <p:cxnSp>
        <p:nvCxnSpPr>
          <p:cNvPr id="191" name="Google Shape;191;p23"/>
          <p:cNvCxnSpPr/>
          <p:nvPr/>
        </p:nvCxnSpPr>
        <p:spPr>
          <a:xfrm>
            <a:off x="2287575" y="2339225"/>
            <a:ext cx="2748000" cy="0"/>
          </a:xfrm>
          <a:prstGeom prst="straightConnector1">
            <a:avLst/>
          </a:prstGeom>
          <a:noFill/>
          <a:ln cap="flat" cmpd="sng" w="19050">
            <a:solidFill>
              <a:srgbClr val="FF0000"/>
            </a:solidFill>
            <a:prstDash val="solid"/>
            <a:round/>
            <a:headEnd len="med" w="med" type="none"/>
            <a:tailEnd len="med" w="med" type="none"/>
          </a:ln>
        </p:spPr>
      </p:cxnSp>
      <p:cxnSp>
        <p:nvCxnSpPr>
          <p:cNvPr id="192" name="Google Shape;192;p23"/>
          <p:cNvCxnSpPr/>
          <p:nvPr/>
        </p:nvCxnSpPr>
        <p:spPr>
          <a:xfrm>
            <a:off x="2992150" y="2945175"/>
            <a:ext cx="2339400" cy="0"/>
          </a:xfrm>
          <a:prstGeom prst="straightConnector1">
            <a:avLst/>
          </a:prstGeom>
          <a:noFill/>
          <a:ln cap="flat" cmpd="sng" w="19050">
            <a:solidFill>
              <a:srgbClr val="FF0000"/>
            </a:solidFill>
            <a:prstDash val="solid"/>
            <a:round/>
            <a:headEnd len="med" w="med" type="none"/>
            <a:tailEnd len="med" w="med" type="none"/>
          </a:ln>
        </p:spPr>
      </p:cxnSp>
      <p:cxnSp>
        <p:nvCxnSpPr>
          <p:cNvPr id="193" name="Google Shape;193;p23"/>
          <p:cNvCxnSpPr/>
          <p:nvPr/>
        </p:nvCxnSpPr>
        <p:spPr>
          <a:xfrm>
            <a:off x="3006250" y="3156550"/>
            <a:ext cx="2085600" cy="0"/>
          </a:xfrm>
          <a:prstGeom prst="straightConnector1">
            <a:avLst/>
          </a:prstGeom>
          <a:noFill/>
          <a:ln cap="flat" cmpd="sng" w="19050">
            <a:solidFill>
              <a:srgbClr val="FF0000"/>
            </a:solidFill>
            <a:prstDash val="solid"/>
            <a:round/>
            <a:headEnd len="med" w="med" type="none"/>
            <a:tailEnd len="med" w="med" type="none"/>
          </a:ln>
        </p:spPr>
      </p:cxnSp>
      <p:cxnSp>
        <p:nvCxnSpPr>
          <p:cNvPr id="194" name="Google Shape;194;p23"/>
          <p:cNvCxnSpPr/>
          <p:nvPr/>
        </p:nvCxnSpPr>
        <p:spPr>
          <a:xfrm>
            <a:off x="2978075" y="3367925"/>
            <a:ext cx="1747500" cy="0"/>
          </a:xfrm>
          <a:prstGeom prst="straightConnector1">
            <a:avLst/>
          </a:prstGeom>
          <a:noFill/>
          <a:ln cap="flat" cmpd="sng" w="19050">
            <a:solidFill>
              <a:srgbClr val="FF0000"/>
            </a:solidFill>
            <a:prstDash val="solid"/>
            <a:round/>
            <a:headEnd len="med" w="med" type="none"/>
            <a:tailEnd len="med" w="med" type="none"/>
          </a:ln>
        </p:spPr>
      </p:cxnSp>
      <p:cxnSp>
        <p:nvCxnSpPr>
          <p:cNvPr id="195" name="Google Shape;195;p23"/>
          <p:cNvCxnSpPr/>
          <p:nvPr/>
        </p:nvCxnSpPr>
        <p:spPr>
          <a:xfrm>
            <a:off x="2597575" y="4565725"/>
            <a:ext cx="2325300" cy="0"/>
          </a:xfrm>
          <a:prstGeom prst="straightConnector1">
            <a:avLst/>
          </a:prstGeom>
          <a:noFill/>
          <a:ln cap="flat" cmpd="sng" w="19050">
            <a:solidFill>
              <a:srgbClr val="FF0000"/>
            </a:solidFill>
            <a:prstDash val="solid"/>
            <a:round/>
            <a:headEnd len="med" w="med" type="none"/>
            <a:tailEnd len="med" w="med" type="none"/>
          </a:ln>
        </p:spPr>
      </p:cxnSp>
      <p:sp>
        <p:nvSpPr>
          <p:cNvPr id="196" name="Google Shape;196;p23"/>
          <p:cNvSpPr/>
          <p:nvPr/>
        </p:nvSpPr>
        <p:spPr>
          <a:xfrm>
            <a:off x="2978075" y="2987450"/>
            <a:ext cx="2113800" cy="169200"/>
          </a:xfrm>
          <a:prstGeom prst="rect">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3"/>
          <p:cNvSpPr txBox="1"/>
          <p:nvPr/>
        </p:nvSpPr>
        <p:spPr>
          <a:xfrm>
            <a:off x="4809975" y="3551125"/>
            <a:ext cx="3269400" cy="1465500"/>
          </a:xfrm>
          <a:prstGeom prst="rect">
            <a:avLst/>
          </a:prstGeom>
          <a:solidFill>
            <a:srgbClr val="F3F3F3"/>
          </a:solidFill>
          <a:ln cap="flat" cmpd="sng" w="28575">
            <a:solidFill>
              <a:schemeClr val="accent5"/>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t>When this register is all 0s,</a:t>
            </a:r>
            <a:endParaRPr sz="2000"/>
          </a:p>
          <a:p>
            <a:pPr indent="0" lvl="0" marL="0" rtl="0" algn="l">
              <a:spcBef>
                <a:spcPts val="0"/>
              </a:spcBef>
              <a:spcAft>
                <a:spcPts val="0"/>
              </a:spcAft>
              <a:buNone/>
            </a:pPr>
            <a:r>
              <a:rPr lang="en" sz="2000"/>
              <a:t>that means every ship location has been hit, and therefore the game is over.</a:t>
            </a:r>
            <a:endParaRPr sz="2000"/>
          </a:p>
        </p:txBody>
      </p:sp>
      <p:cxnSp>
        <p:nvCxnSpPr>
          <p:cNvPr id="198" name="Google Shape;198;p23"/>
          <p:cNvCxnSpPr>
            <a:stCxn id="196" idx="3"/>
            <a:endCxn id="197" idx="0"/>
          </p:cNvCxnSpPr>
          <p:nvPr/>
        </p:nvCxnSpPr>
        <p:spPr>
          <a:xfrm>
            <a:off x="5091875" y="3072050"/>
            <a:ext cx="1352700" cy="479100"/>
          </a:xfrm>
          <a:prstGeom prst="bentConnector2">
            <a:avLst/>
          </a:prstGeom>
          <a:noFill/>
          <a:ln cap="flat" cmpd="sng" w="28575">
            <a:solidFill>
              <a:schemeClr val="accent5"/>
            </a:solidFill>
            <a:prstDash val="solid"/>
            <a:round/>
            <a:headEnd len="med" w="med" type="none"/>
            <a:tailEnd len="med" w="med" type="triangle"/>
          </a:ln>
        </p:spPr>
      </p:cxnSp>
      <p:pic>
        <p:nvPicPr>
          <p:cNvPr id="199" name="Google Shape;199;p23"/>
          <p:cNvPicPr preferRelativeResize="0"/>
          <p:nvPr/>
        </p:nvPicPr>
        <p:blipFill rotWithShape="1">
          <a:blip r:embed="rId4">
            <a:alphaModFix amt="17000"/>
          </a:blip>
          <a:srcRect b="7279" l="0" r="0" t="7279"/>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2"/>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19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4"/>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19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5"/>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193"/>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0"/>
                                          </p:stCondLst>
                                        </p:cTn>
                                        <p:tgtEl>
                                          <p:spTgt spid="19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9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97"/>
                                        </p:tgtEl>
                                        <p:attrNameLst>
                                          <p:attrName>style.visibility</p:attrName>
                                        </p:attrNameLst>
                                      </p:cBhvr>
                                      <p:to>
                                        <p:strVal val="visible"/>
                                      </p:to>
                                    </p:set>
                                  </p:childTnLst>
                                </p:cTn>
                              </p:par>
                              <p:par>
                                <p:cTn fill="hold" nodeType="withEffect" presetClass="exit" presetID="1" presetSubtype="0">
                                  <p:stCondLst>
                                    <p:cond delay="0"/>
                                  </p:stCondLst>
                                  <p:childTnLst>
                                    <p:set>
                                      <p:cBhvr>
                                        <p:cTn dur="1" fill="hold">
                                          <p:stCondLst>
                                            <p:cond delay="0"/>
                                          </p:stCondLst>
                                        </p:cTn>
                                        <p:tgtEl>
                                          <p:spTgt spid="195"/>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24"/>
          <p:cNvPicPr preferRelativeResize="0"/>
          <p:nvPr/>
        </p:nvPicPr>
        <p:blipFill rotWithShape="1">
          <a:blip r:embed="rId3">
            <a:alphaModFix amt="24000"/>
          </a:blip>
          <a:srcRect b="0" l="7797" r="8897" t="0"/>
          <a:stretch/>
        </p:blipFill>
        <p:spPr>
          <a:xfrm>
            <a:off x="-373525" y="0"/>
            <a:ext cx="9737339" cy="5001375"/>
          </a:xfrm>
          <a:prstGeom prst="rect">
            <a:avLst/>
          </a:prstGeom>
          <a:noFill/>
          <a:ln>
            <a:noFill/>
          </a:ln>
        </p:spPr>
      </p:pic>
      <p:sp>
        <p:nvSpPr>
          <p:cNvPr id="205" name="Google Shape;205;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Failures </a:t>
            </a:r>
            <a:endParaRPr/>
          </a:p>
        </p:txBody>
      </p:sp>
      <p:sp>
        <p:nvSpPr>
          <p:cNvPr id="206" name="Google Shape;206;p24"/>
          <p:cNvSpPr txBox="1"/>
          <p:nvPr>
            <p:ph idx="1" type="body"/>
          </p:nvPr>
        </p:nvSpPr>
        <p:spPr>
          <a:xfrm>
            <a:off x="623400" y="101772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Non-linear design</a:t>
            </a:r>
            <a:endParaRPr sz="2400"/>
          </a:p>
          <a:p>
            <a:pPr indent="-381000" lvl="0" marL="457200" rtl="0" algn="l">
              <a:spcBef>
                <a:spcPts val="0"/>
              </a:spcBef>
              <a:spcAft>
                <a:spcPts val="0"/>
              </a:spcAft>
              <a:buSzPts val="2400"/>
              <a:buChar char="-"/>
            </a:pPr>
            <a:r>
              <a:rPr lang="en" sz="2400"/>
              <a:t>Pressed keys are held into the next person’s turn</a:t>
            </a:r>
            <a:endParaRPr sz="2400"/>
          </a:p>
          <a:p>
            <a:pPr indent="-381000" lvl="0" marL="457200" rtl="0" algn="l">
              <a:spcBef>
                <a:spcPts val="0"/>
              </a:spcBef>
              <a:spcAft>
                <a:spcPts val="0"/>
              </a:spcAft>
              <a:buSzPts val="2400"/>
              <a:buChar char="-"/>
            </a:pPr>
            <a:r>
              <a:rPr lang="en" sz="2400"/>
              <a:t>The program allows players to hit multiple keys in one turn</a:t>
            </a:r>
            <a:endParaRPr sz="2400"/>
          </a:p>
          <a:p>
            <a:pPr indent="-381000" lvl="0" marL="457200" rtl="0" algn="l">
              <a:spcBef>
                <a:spcPts val="0"/>
              </a:spcBef>
              <a:spcAft>
                <a:spcPts val="0"/>
              </a:spcAft>
              <a:buSzPts val="2400"/>
              <a:buChar char="-"/>
            </a:pPr>
            <a:r>
              <a:rPr lang="en" sz="2400"/>
              <a:t>Resorted to a button for enter</a:t>
            </a:r>
            <a:endParaRPr sz="2400"/>
          </a:p>
          <a:p>
            <a:pPr indent="0" lvl="0" marL="0" rtl="0" algn="l">
              <a:spcBef>
                <a:spcPts val="1600"/>
              </a:spcBef>
              <a:spcAft>
                <a:spcPts val="0"/>
              </a:spcAft>
              <a:buNone/>
            </a:pPr>
            <a:r>
              <a:t/>
            </a:r>
            <a:endParaRPr sz="2400"/>
          </a:p>
          <a:p>
            <a:pPr indent="0" lvl="0" marL="0" rtl="0" algn="l">
              <a:spcBef>
                <a:spcPts val="1600"/>
              </a:spcBef>
              <a:spcAft>
                <a:spcPts val="1600"/>
              </a:spcAft>
              <a:buNone/>
            </a:pPr>
            <a:r>
              <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25"/>
          <p:cNvPicPr preferRelativeResize="0"/>
          <p:nvPr/>
        </p:nvPicPr>
        <p:blipFill rotWithShape="1">
          <a:blip r:embed="rId3">
            <a:alphaModFix amt="17000"/>
          </a:blip>
          <a:srcRect b="7279" l="0" r="0" t="7279"/>
          <a:stretch/>
        </p:blipFill>
        <p:spPr>
          <a:xfrm>
            <a:off x="0" y="0"/>
            <a:ext cx="9144000" cy="5143500"/>
          </a:xfrm>
          <a:prstGeom prst="rect">
            <a:avLst/>
          </a:prstGeom>
          <a:noFill/>
          <a:ln>
            <a:noFill/>
          </a:ln>
        </p:spPr>
      </p:pic>
      <p:sp>
        <p:nvSpPr>
          <p:cNvPr id="212" name="Google Shape;212;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Successes</a:t>
            </a:r>
            <a:endParaRPr/>
          </a:p>
        </p:txBody>
      </p:sp>
      <p:sp>
        <p:nvSpPr>
          <p:cNvPr id="213" name="Google Shape;213;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Made a cool start screen logo</a:t>
            </a:r>
            <a:endParaRPr/>
          </a:p>
          <a:p>
            <a:pPr indent="-342900" lvl="0" marL="457200" rtl="0" algn="l">
              <a:spcBef>
                <a:spcPts val="0"/>
              </a:spcBef>
              <a:spcAft>
                <a:spcPts val="0"/>
              </a:spcAft>
              <a:buSzPts val="1800"/>
              <a:buChar char="●"/>
            </a:pPr>
            <a:r>
              <a:rPr lang="en"/>
              <a:t>Game takes in user input to set ships for each player via the keyboard</a:t>
            </a:r>
            <a:endParaRPr/>
          </a:p>
          <a:p>
            <a:pPr indent="-342900" lvl="0" marL="457200" rtl="0" algn="l">
              <a:spcBef>
                <a:spcPts val="0"/>
              </a:spcBef>
              <a:spcAft>
                <a:spcPts val="0"/>
              </a:spcAft>
              <a:buSzPts val="1800"/>
              <a:buChar char="●"/>
            </a:pPr>
            <a:r>
              <a:rPr lang="en"/>
              <a:t>VGA Hit or Miss screen correctly displays at the end of each player’s turn</a:t>
            </a:r>
            <a:endParaRPr/>
          </a:p>
          <a:p>
            <a:pPr indent="-342900" lvl="0" marL="457200" rtl="0" algn="l">
              <a:spcBef>
                <a:spcPts val="0"/>
              </a:spcBef>
              <a:spcAft>
                <a:spcPts val="0"/>
              </a:spcAft>
              <a:buSzPts val="1800"/>
              <a:buChar char="●"/>
            </a:pPr>
            <a:r>
              <a:rPr lang="en"/>
              <a:t>Seven segment display shows whose turn it is/if players are setting ships </a:t>
            </a:r>
            <a:endParaRPr/>
          </a:p>
          <a:p>
            <a:pPr indent="-342900" lvl="0" marL="457200" rtl="0" algn="l">
              <a:spcBef>
                <a:spcPts val="0"/>
              </a:spcBef>
              <a:spcAft>
                <a:spcPts val="0"/>
              </a:spcAft>
              <a:buSzPts val="1800"/>
              <a:buChar char="●"/>
            </a:pPr>
            <a:r>
              <a:rPr lang="en"/>
              <a:t>When a player has no ships left, the VGA correctly displays the winner </a:t>
            </a:r>
            <a:endParaRPr/>
          </a:p>
          <a:p>
            <a:pPr indent="-342900" lvl="0" marL="457200" rtl="0" algn="l">
              <a:spcBef>
                <a:spcPts val="0"/>
              </a:spcBef>
              <a:spcAft>
                <a:spcPts val="0"/>
              </a:spcAft>
              <a:buSzPts val="1800"/>
              <a:buChar char="●"/>
            </a:pPr>
            <a:r>
              <a:rPr lang="en"/>
              <a:t>Goes through all the states </a:t>
            </a:r>
            <a:endParaRPr/>
          </a:p>
          <a:p>
            <a:pPr indent="-342900" lvl="0" marL="457200" rtl="0" algn="l">
              <a:spcBef>
                <a:spcPts val="0"/>
              </a:spcBef>
              <a:spcAft>
                <a:spcPts val="0"/>
              </a:spcAft>
              <a:buSzPts val="1800"/>
              <a:buChar char="●"/>
            </a:pPr>
            <a:r>
              <a:rPr lang="en"/>
              <a:t>Correct ships are knocked out</a:t>
            </a:r>
            <a:endParaRPr/>
          </a:p>
          <a:p>
            <a:pPr indent="-342900" lvl="0" marL="457200" rtl="0" algn="l">
              <a:spcBef>
                <a:spcPts val="0"/>
              </a:spcBef>
              <a:spcAft>
                <a:spcPts val="0"/>
              </a:spcAft>
              <a:buSzPts val="1800"/>
              <a:buChar char="●"/>
            </a:pPr>
            <a:r>
              <a:rPr lang="en"/>
              <a:t>Places ships for the correct keys</a:t>
            </a:r>
            <a:endParaRPr/>
          </a:p>
          <a:p>
            <a:pPr indent="-342900" lvl="0" marL="457200" rtl="0" algn="l">
              <a:spcBef>
                <a:spcPts val="0"/>
              </a:spcBef>
              <a:spcAft>
                <a:spcPts val="0"/>
              </a:spcAft>
              <a:buSzPts val="1800"/>
              <a:buChar char="●"/>
            </a:pPr>
            <a:r>
              <a:rPr lang="en"/>
              <a:t>Game works but there are some</a:t>
            </a:r>
            <a:endParaRPr/>
          </a:p>
          <a:p>
            <a:pPr indent="0" lvl="0" marL="457200" rtl="0" algn="l">
              <a:spcBef>
                <a:spcPts val="0"/>
              </a:spcBef>
              <a:spcAft>
                <a:spcPts val="1600"/>
              </a:spcAft>
              <a:buNone/>
            </a:pPr>
            <a:r>
              <a:rPr lang="en"/>
              <a:t> </a:t>
            </a:r>
            <a:r>
              <a:rPr lang="en"/>
              <a:t>u</a:t>
            </a:r>
            <a:r>
              <a:rPr lang="en"/>
              <a:t>nexpected quirks </a:t>
            </a:r>
            <a:endParaRPr/>
          </a:p>
        </p:txBody>
      </p:sp>
      <p:pic>
        <p:nvPicPr>
          <p:cNvPr id="214" name="Google Shape;214;p25"/>
          <p:cNvPicPr preferRelativeResize="0"/>
          <p:nvPr/>
        </p:nvPicPr>
        <p:blipFill>
          <a:blip r:embed="rId4">
            <a:alphaModFix/>
          </a:blip>
          <a:stretch>
            <a:fillRect/>
          </a:stretch>
        </p:blipFill>
        <p:spPr>
          <a:xfrm>
            <a:off x="4202400" y="2929000"/>
            <a:ext cx="4865400" cy="2062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rotWithShape="1">
          <a:blip r:embed="rId3">
            <a:alphaModFix amt="17000"/>
          </a:blip>
          <a:srcRect b="10406" l="-1950" r="1950" t="4152"/>
          <a:stretch/>
        </p:blipFill>
        <p:spPr>
          <a:xfrm>
            <a:off x="-44350" y="0"/>
            <a:ext cx="9144000" cy="5143500"/>
          </a:xfrm>
          <a:prstGeom prst="rect">
            <a:avLst/>
          </a:prstGeom>
          <a:noFill/>
          <a:ln>
            <a:noFill/>
          </a:ln>
        </p:spPr>
      </p:pic>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A game that would be simple enough to code in short period</a:t>
            </a:r>
            <a:endParaRPr sz="2000"/>
          </a:p>
          <a:p>
            <a:pPr indent="-355600" lvl="0" marL="457200" rtl="0" algn="l">
              <a:spcBef>
                <a:spcPts val="0"/>
              </a:spcBef>
              <a:spcAft>
                <a:spcPts val="0"/>
              </a:spcAft>
              <a:buSzPts val="2000"/>
              <a:buChar char="-"/>
            </a:pPr>
            <a:r>
              <a:rPr lang="en" sz="2000"/>
              <a:t>Seemed intuitive to use </a:t>
            </a:r>
            <a:r>
              <a:rPr lang="en" sz="2000"/>
              <a:t>Keyboard as the playing field</a:t>
            </a:r>
            <a:endParaRPr sz="2000"/>
          </a:p>
          <a:p>
            <a:pPr indent="-355600" lvl="0" marL="457200" rtl="0" algn="l">
              <a:spcBef>
                <a:spcPts val="0"/>
              </a:spcBef>
              <a:spcAft>
                <a:spcPts val="0"/>
              </a:spcAft>
              <a:buSzPts val="2000"/>
              <a:buChar char="-"/>
            </a:pPr>
            <a:r>
              <a:rPr lang="en" sz="2000"/>
              <a:t>Challenging enough to implement what we have learned in class</a:t>
            </a:r>
            <a:endParaRPr sz="2000"/>
          </a:p>
          <a:p>
            <a:pPr indent="-355600" lvl="0" marL="457200" rtl="0" algn="l">
              <a:spcBef>
                <a:spcPts val="0"/>
              </a:spcBef>
              <a:spcAft>
                <a:spcPts val="0"/>
              </a:spcAft>
              <a:buSzPts val="2000"/>
              <a:buChar char="-"/>
            </a:pPr>
            <a:r>
              <a:rPr lang="en" sz="2000"/>
              <a:t>This is a game so people can play it in real life</a:t>
            </a:r>
            <a:endParaRPr sz="2000"/>
          </a:p>
          <a:p>
            <a:pPr indent="-355600" lvl="0" marL="457200" rtl="0" algn="l">
              <a:spcBef>
                <a:spcPts val="0"/>
              </a:spcBef>
              <a:spcAft>
                <a:spcPts val="0"/>
              </a:spcAft>
              <a:buSzPts val="2000"/>
              <a:buChar char="-"/>
            </a:pPr>
            <a:r>
              <a:rPr lang="en" sz="2000"/>
              <a:t>Keys code module could be used for other programs that uses keyboard as input. </a:t>
            </a:r>
            <a:endParaRPr sz="2000"/>
          </a:p>
          <a:p>
            <a:pPr indent="-355600" lvl="0" marL="457200" rtl="0" algn="l">
              <a:spcBef>
                <a:spcPts val="0"/>
              </a:spcBef>
              <a:spcAft>
                <a:spcPts val="0"/>
              </a:spcAft>
              <a:buSzPts val="2000"/>
              <a:buChar char="-"/>
            </a:pPr>
            <a:r>
              <a:rPr lang="en" sz="2000"/>
              <a:t>Module for hit and miss can be used to check off data (e.g., to-do lists, spell check, are-you-a-robot? CAPCHA)</a:t>
            </a:r>
            <a:endParaRPr sz="2000"/>
          </a:p>
          <a:p>
            <a:pPr indent="0" lvl="0" marL="0" rtl="0" algn="l">
              <a:spcBef>
                <a:spcPts val="1600"/>
              </a:spcBef>
              <a:spcAft>
                <a:spcPts val="0"/>
              </a:spcAft>
              <a:buNone/>
            </a:pPr>
            <a:r>
              <a:t/>
            </a:r>
            <a:endParaRPr sz="2000"/>
          </a:p>
          <a:p>
            <a:pPr indent="0" lvl="0" marL="0" rtl="0" algn="l">
              <a:spcBef>
                <a:spcPts val="1600"/>
              </a:spcBef>
              <a:spcAft>
                <a:spcPts val="1600"/>
              </a:spcAft>
              <a:buNone/>
            </a:pPr>
            <a:r>
              <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Intended Functionality</a:t>
            </a:r>
            <a:endParaRPr/>
          </a:p>
        </p:txBody>
      </p:sp>
      <p:pic>
        <p:nvPicPr>
          <p:cNvPr id="69" name="Google Shape;69;p15"/>
          <p:cNvPicPr preferRelativeResize="0"/>
          <p:nvPr/>
        </p:nvPicPr>
        <p:blipFill>
          <a:blip r:embed="rId3">
            <a:alphaModFix/>
          </a:blip>
          <a:stretch>
            <a:fillRect/>
          </a:stretch>
        </p:blipFill>
        <p:spPr>
          <a:xfrm>
            <a:off x="152400" y="1170125"/>
            <a:ext cx="2954888" cy="3820976"/>
          </a:xfrm>
          <a:prstGeom prst="rect">
            <a:avLst/>
          </a:prstGeom>
          <a:noFill/>
          <a:ln>
            <a:noFill/>
          </a:ln>
        </p:spPr>
      </p:pic>
      <p:pic>
        <p:nvPicPr>
          <p:cNvPr id="70" name="Google Shape;70;p15"/>
          <p:cNvPicPr preferRelativeResize="0"/>
          <p:nvPr/>
        </p:nvPicPr>
        <p:blipFill>
          <a:blip r:embed="rId4">
            <a:alphaModFix/>
          </a:blip>
          <a:stretch>
            <a:fillRect/>
          </a:stretch>
        </p:blipFill>
        <p:spPr>
          <a:xfrm>
            <a:off x="3757275" y="2628125"/>
            <a:ext cx="4954449" cy="1440300"/>
          </a:xfrm>
          <a:prstGeom prst="rect">
            <a:avLst/>
          </a:prstGeom>
          <a:noFill/>
          <a:ln>
            <a:noFill/>
          </a:ln>
        </p:spPr>
      </p:pic>
      <p:cxnSp>
        <p:nvCxnSpPr>
          <p:cNvPr id="71" name="Google Shape;71;p15"/>
          <p:cNvCxnSpPr>
            <a:stCxn id="69" idx="3"/>
            <a:endCxn id="70" idx="1"/>
          </p:cNvCxnSpPr>
          <p:nvPr/>
        </p:nvCxnSpPr>
        <p:spPr>
          <a:xfrm>
            <a:off x="3107288" y="3080613"/>
            <a:ext cx="650100" cy="267600"/>
          </a:xfrm>
          <a:prstGeom prst="straightConnector1">
            <a:avLst/>
          </a:prstGeom>
          <a:noFill/>
          <a:ln cap="flat" cmpd="sng" w="28575">
            <a:solidFill>
              <a:srgbClr val="FF0000"/>
            </a:solidFill>
            <a:prstDash val="solid"/>
            <a:round/>
            <a:headEnd len="med" w="med" type="none"/>
            <a:tailEnd len="med" w="med" type="triangle"/>
          </a:ln>
        </p:spPr>
      </p:cxnSp>
      <p:cxnSp>
        <p:nvCxnSpPr>
          <p:cNvPr id="72" name="Google Shape;72;p15"/>
          <p:cNvCxnSpPr/>
          <p:nvPr/>
        </p:nvCxnSpPr>
        <p:spPr>
          <a:xfrm>
            <a:off x="4161775" y="2606975"/>
            <a:ext cx="394500" cy="1536000"/>
          </a:xfrm>
          <a:prstGeom prst="straightConnector1">
            <a:avLst/>
          </a:prstGeom>
          <a:noFill/>
          <a:ln cap="flat" cmpd="sng" w="28575">
            <a:solidFill>
              <a:srgbClr val="FF0000"/>
            </a:solidFill>
            <a:prstDash val="solid"/>
            <a:round/>
            <a:headEnd len="med" w="med" type="none"/>
            <a:tailEnd len="med" w="med" type="none"/>
          </a:ln>
        </p:spPr>
      </p:cxnSp>
      <p:cxnSp>
        <p:nvCxnSpPr>
          <p:cNvPr id="73" name="Google Shape;73;p15"/>
          <p:cNvCxnSpPr/>
          <p:nvPr/>
        </p:nvCxnSpPr>
        <p:spPr>
          <a:xfrm flipH="1" rot="10800000">
            <a:off x="4514075" y="4128875"/>
            <a:ext cx="2353200" cy="14100"/>
          </a:xfrm>
          <a:prstGeom prst="straightConnector1">
            <a:avLst/>
          </a:prstGeom>
          <a:noFill/>
          <a:ln cap="flat" cmpd="sng" w="28575">
            <a:solidFill>
              <a:srgbClr val="FF0000"/>
            </a:solidFill>
            <a:prstDash val="solid"/>
            <a:round/>
            <a:headEnd len="med" w="med" type="none"/>
            <a:tailEnd len="med" w="med" type="none"/>
          </a:ln>
        </p:spPr>
      </p:cxnSp>
      <p:cxnSp>
        <p:nvCxnSpPr>
          <p:cNvPr id="74" name="Google Shape;74;p15"/>
          <p:cNvCxnSpPr/>
          <p:nvPr/>
        </p:nvCxnSpPr>
        <p:spPr>
          <a:xfrm rot="10800000">
            <a:off x="6839175" y="3720300"/>
            <a:ext cx="42300" cy="394500"/>
          </a:xfrm>
          <a:prstGeom prst="straightConnector1">
            <a:avLst/>
          </a:prstGeom>
          <a:noFill/>
          <a:ln cap="flat" cmpd="sng" w="28575">
            <a:solidFill>
              <a:srgbClr val="FF0000"/>
            </a:solidFill>
            <a:prstDash val="solid"/>
            <a:round/>
            <a:headEnd len="med" w="med" type="none"/>
            <a:tailEnd len="med" w="med" type="none"/>
          </a:ln>
        </p:spPr>
      </p:cxnSp>
      <p:cxnSp>
        <p:nvCxnSpPr>
          <p:cNvPr id="75" name="Google Shape;75;p15"/>
          <p:cNvCxnSpPr/>
          <p:nvPr/>
        </p:nvCxnSpPr>
        <p:spPr>
          <a:xfrm flipH="1" rot="10800000">
            <a:off x="6839200" y="3692025"/>
            <a:ext cx="535500" cy="56400"/>
          </a:xfrm>
          <a:prstGeom prst="straightConnector1">
            <a:avLst/>
          </a:prstGeom>
          <a:noFill/>
          <a:ln cap="flat" cmpd="sng" w="28575">
            <a:solidFill>
              <a:srgbClr val="FF0000"/>
            </a:solidFill>
            <a:prstDash val="solid"/>
            <a:round/>
            <a:headEnd len="med" w="med" type="none"/>
            <a:tailEnd len="med" w="med" type="none"/>
          </a:ln>
        </p:spPr>
      </p:cxnSp>
      <p:cxnSp>
        <p:nvCxnSpPr>
          <p:cNvPr id="76" name="Google Shape;76;p15"/>
          <p:cNvCxnSpPr/>
          <p:nvPr/>
        </p:nvCxnSpPr>
        <p:spPr>
          <a:xfrm flipH="1" rot="10800000">
            <a:off x="7402875" y="3043700"/>
            <a:ext cx="211500" cy="718800"/>
          </a:xfrm>
          <a:prstGeom prst="straightConnector1">
            <a:avLst/>
          </a:prstGeom>
          <a:noFill/>
          <a:ln cap="flat" cmpd="sng" w="28575">
            <a:solidFill>
              <a:srgbClr val="FF0000"/>
            </a:solidFill>
            <a:prstDash val="solid"/>
            <a:round/>
            <a:headEnd len="med" w="med" type="none"/>
            <a:tailEnd len="med" w="med" type="none"/>
          </a:ln>
        </p:spPr>
      </p:cxnSp>
      <p:cxnSp>
        <p:nvCxnSpPr>
          <p:cNvPr id="77" name="Google Shape;77;p15"/>
          <p:cNvCxnSpPr/>
          <p:nvPr/>
        </p:nvCxnSpPr>
        <p:spPr>
          <a:xfrm rot="10800000">
            <a:off x="7332275" y="2564700"/>
            <a:ext cx="267900" cy="507300"/>
          </a:xfrm>
          <a:prstGeom prst="straightConnector1">
            <a:avLst/>
          </a:prstGeom>
          <a:noFill/>
          <a:ln cap="flat" cmpd="sng" w="28575">
            <a:solidFill>
              <a:srgbClr val="FF0000"/>
            </a:solidFill>
            <a:prstDash val="solid"/>
            <a:round/>
            <a:headEnd len="med" w="med" type="none"/>
            <a:tailEnd len="med" w="med" type="none"/>
          </a:ln>
        </p:spPr>
      </p:cxnSp>
      <p:cxnSp>
        <p:nvCxnSpPr>
          <p:cNvPr id="78" name="Google Shape;78;p15"/>
          <p:cNvCxnSpPr/>
          <p:nvPr/>
        </p:nvCxnSpPr>
        <p:spPr>
          <a:xfrm flipH="1" rot="10800000">
            <a:off x="4175875" y="2578775"/>
            <a:ext cx="3156600" cy="28200"/>
          </a:xfrm>
          <a:prstGeom prst="straightConnector1">
            <a:avLst/>
          </a:prstGeom>
          <a:noFill/>
          <a:ln cap="flat" cmpd="sng" w="28575">
            <a:solidFill>
              <a:srgbClr val="FF0000"/>
            </a:solidFill>
            <a:prstDash val="solid"/>
            <a:round/>
            <a:headEnd len="med" w="med" type="none"/>
            <a:tailEnd len="med" w="med" type="none"/>
          </a:ln>
        </p:spPr>
      </p:cxnSp>
      <p:pic>
        <p:nvPicPr>
          <p:cNvPr id="79" name="Google Shape;79;p15"/>
          <p:cNvPicPr preferRelativeResize="0"/>
          <p:nvPr/>
        </p:nvPicPr>
        <p:blipFill rotWithShape="1">
          <a:blip r:embed="rId5">
            <a:alphaModFix amt="17000"/>
          </a:blip>
          <a:srcRect b="10406" l="-1950" r="1950" t="4152"/>
          <a:stretch/>
        </p:blipFill>
        <p:spPr>
          <a:xfrm>
            <a:off x="-44350" y="0"/>
            <a:ext cx="9144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86" name="Google Shape;86;p16"/>
          <p:cNvPicPr preferRelativeResize="0"/>
          <p:nvPr/>
        </p:nvPicPr>
        <p:blipFill>
          <a:blip r:embed="rId3">
            <a:alphaModFix/>
          </a:blip>
          <a:stretch>
            <a:fillRect/>
          </a:stretch>
        </p:blipFill>
        <p:spPr>
          <a:xfrm>
            <a:off x="0" y="677047"/>
            <a:ext cx="9144002" cy="3789406"/>
          </a:xfrm>
          <a:prstGeom prst="rect">
            <a:avLst/>
          </a:prstGeom>
          <a:noFill/>
          <a:ln>
            <a:noFill/>
          </a:ln>
        </p:spPr>
      </p:pic>
      <p:pic>
        <p:nvPicPr>
          <p:cNvPr id="87" name="Google Shape;87;p16"/>
          <p:cNvPicPr preferRelativeResize="0"/>
          <p:nvPr/>
        </p:nvPicPr>
        <p:blipFill rotWithShape="1">
          <a:blip r:embed="rId4">
            <a:alphaModFix amt="17000"/>
          </a:blip>
          <a:srcRect b="10406" l="-1950" r="1950" t="4152"/>
          <a:stretch/>
        </p:blipFill>
        <p:spPr>
          <a:xfrm>
            <a:off x="-44350" y="0"/>
            <a:ext cx="914400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7"/>
          <p:cNvPicPr preferRelativeResize="0"/>
          <p:nvPr/>
        </p:nvPicPr>
        <p:blipFill rotWithShape="1">
          <a:blip r:embed="rId3">
            <a:alphaModFix amt="17000"/>
          </a:blip>
          <a:srcRect b="7279" l="0" r="0" t="7279"/>
          <a:stretch/>
        </p:blipFill>
        <p:spPr>
          <a:xfrm>
            <a:off x="0" y="0"/>
            <a:ext cx="9144000" cy="5143500"/>
          </a:xfrm>
          <a:prstGeom prst="rect">
            <a:avLst/>
          </a:prstGeom>
          <a:noFill/>
          <a:ln>
            <a:noFill/>
          </a:ln>
        </p:spPr>
      </p:pic>
      <p:sp>
        <p:nvSpPr>
          <p:cNvPr id="93" name="Google Shape;93;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Intended Functionality</a:t>
            </a:r>
            <a:endParaRPr/>
          </a:p>
        </p:txBody>
      </p:sp>
      <p:sp>
        <p:nvSpPr>
          <p:cNvPr id="94" name="Google Shape;94;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Begin on start screen on FPGA startup</a:t>
            </a:r>
            <a:endParaRPr sz="2400"/>
          </a:p>
          <a:p>
            <a:pPr indent="-381000" lvl="0" marL="457200" rtl="0" algn="l">
              <a:spcBef>
                <a:spcPts val="0"/>
              </a:spcBef>
              <a:spcAft>
                <a:spcPts val="0"/>
              </a:spcAft>
              <a:buSzPts val="2400"/>
              <a:buChar char="●"/>
            </a:pPr>
            <a:r>
              <a:rPr lang="en" sz="2400"/>
              <a:t>Choose ships by typing keys and pressing </a:t>
            </a:r>
            <a:r>
              <a:rPr i="1" lang="en" sz="2400"/>
              <a:t>Enter</a:t>
            </a:r>
            <a:endParaRPr i="1" sz="2400"/>
          </a:p>
          <a:p>
            <a:pPr indent="-381000" lvl="1" marL="914400" rtl="0" algn="l">
              <a:spcBef>
                <a:spcPts val="0"/>
              </a:spcBef>
              <a:spcAft>
                <a:spcPts val="0"/>
              </a:spcAft>
              <a:buSzPts val="2400"/>
              <a:buChar char="○"/>
            </a:pPr>
            <a:r>
              <a:rPr lang="en" sz="2400"/>
              <a:t>Limit # of ship locations</a:t>
            </a:r>
            <a:endParaRPr sz="2400"/>
          </a:p>
          <a:p>
            <a:pPr indent="-381000" lvl="0" marL="457200" rtl="0" algn="l">
              <a:spcBef>
                <a:spcPts val="0"/>
              </a:spcBef>
              <a:spcAft>
                <a:spcPts val="0"/>
              </a:spcAft>
              <a:buSzPts val="2400"/>
              <a:buChar char="●"/>
            </a:pPr>
            <a:r>
              <a:rPr lang="en" sz="2400"/>
              <a:t>“Fire” by choosing a key and pressing </a:t>
            </a:r>
            <a:r>
              <a:rPr i="1" lang="en" sz="2400"/>
              <a:t>Enter</a:t>
            </a:r>
            <a:endParaRPr sz="2400"/>
          </a:p>
          <a:p>
            <a:pPr indent="-381000" lvl="1" marL="914400" rtl="0" algn="l">
              <a:spcBef>
                <a:spcPts val="0"/>
              </a:spcBef>
              <a:spcAft>
                <a:spcPts val="0"/>
              </a:spcAft>
              <a:buSzPts val="2400"/>
              <a:buChar char="○"/>
            </a:pPr>
            <a:r>
              <a:rPr lang="en" sz="2400"/>
              <a:t>Inform players whether they hit or missed</a:t>
            </a:r>
            <a:endParaRPr sz="2400"/>
          </a:p>
          <a:p>
            <a:pPr indent="-381000" lvl="1" marL="914400" rtl="0" algn="l">
              <a:spcBef>
                <a:spcPts val="0"/>
              </a:spcBef>
              <a:spcAft>
                <a:spcPts val="0"/>
              </a:spcAft>
              <a:buSzPts val="2400"/>
              <a:buChar char="○"/>
            </a:pPr>
            <a:r>
              <a:rPr lang="en" sz="2400"/>
              <a:t>Cannot “hit” same ship location twice</a:t>
            </a:r>
            <a:endParaRPr sz="2400"/>
          </a:p>
          <a:p>
            <a:pPr indent="-381000" lvl="0" marL="457200" rtl="0" algn="l">
              <a:spcBef>
                <a:spcPts val="0"/>
              </a:spcBef>
              <a:spcAft>
                <a:spcPts val="0"/>
              </a:spcAft>
              <a:buSzPts val="2400"/>
              <a:buChar char="●"/>
            </a:pPr>
            <a:r>
              <a:rPr lang="en" sz="2400"/>
              <a:t>Display to players where they have already fired</a:t>
            </a:r>
            <a:endParaRPr sz="2400"/>
          </a:p>
          <a:p>
            <a:pPr indent="-381000" lvl="0" marL="457200" rtl="0" algn="l">
              <a:spcBef>
                <a:spcPts val="0"/>
              </a:spcBef>
              <a:spcAft>
                <a:spcPts val="0"/>
              </a:spcAft>
              <a:buSzPts val="2400"/>
              <a:buChar char="●"/>
            </a:pPr>
            <a:r>
              <a:rPr lang="en" sz="2400"/>
              <a:t>Display a “win” screen</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18"/>
          <p:cNvPicPr preferRelativeResize="0"/>
          <p:nvPr/>
        </p:nvPicPr>
        <p:blipFill rotWithShape="1">
          <a:blip r:embed="rId3">
            <a:alphaModFix amt="17000"/>
          </a:blip>
          <a:srcRect b="7279" l="0" r="0" t="7279"/>
          <a:stretch/>
        </p:blipFill>
        <p:spPr>
          <a:xfrm>
            <a:off x="0" y="0"/>
            <a:ext cx="9144000" cy="5143500"/>
          </a:xfrm>
          <a:prstGeom prst="rect">
            <a:avLst/>
          </a:prstGeom>
          <a:noFill/>
          <a:ln>
            <a:noFill/>
          </a:ln>
        </p:spPr>
      </p:pic>
      <p:sp>
        <p:nvSpPr>
          <p:cNvPr id="100" name="Google Shape;100;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Specifications</a:t>
            </a:r>
            <a:endParaRPr/>
          </a:p>
        </p:txBody>
      </p:sp>
      <p:sp>
        <p:nvSpPr>
          <p:cNvPr id="101" name="Google Shape;101;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Bitmap to represent locations</a:t>
            </a:r>
            <a:endParaRPr sz="2200"/>
          </a:p>
          <a:p>
            <a:pPr indent="-368300" lvl="0" marL="457200" rtl="0" algn="l">
              <a:spcBef>
                <a:spcPts val="0"/>
              </a:spcBef>
              <a:spcAft>
                <a:spcPts val="0"/>
              </a:spcAft>
              <a:buSzPts val="2200"/>
              <a:buChar char="●"/>
            </a:pPr>
            <a:r>
              <a:rPr lang="en" sz="2200"/>
              <a:t>Let players set their own ships</a:t>
            </a:r>
            <a:endParaRPr sz="2200"/>
          </a:p>
          <a:p>
            <a:pPr indent="-368300" lvl="0" marL="457200" rtl="0" algn="l">
              <a:spcBef>
                <a:spcPts val="0"/>
              </a:spcBef>
              <a:spcAft>
                <a:spcPts val="0"/>
              </a:spcAft>
              <a:buSzPts val="2200"/>
              <a:buChar char="●"/>
            </a:pPr>
            <a:r>
              <a:rPr lang="en" sz="2200"/>
              <a:t>Taking turns between 2 players</a:t>
            </a:r>
            <a:endParaRPr sz="2200"/>
          </a:p>
          <a:p>
            <a:pPr indent="-342900" lvl="1" marL="914400" rtl="0" algn="l">
              <a:spcBef>
                <a:spcPts val="0"/>
              </a:spcBef>
              <a:spcAft>
                <a:spcPts val="0"/>
              </a:spcAft>
              <a:buSzPts val="1800"/>
              <a:buChar char="○"/>
            </a:pPr>
            <a:r>
              <a:rPr lang="en" sz="1800"/>
              <a:t>Displaying whose turn it is </a:t>
            </a:r>
            <a:endParaRPr sz="1800"/>
          </a:p>
          <a:p>
            <a:pPr indent="-368300" lvl="0" marL="457200" rtl="0" algn="l">
              <a:spcBef>
                <a:spcPts val="0"/>
              </a:spcBef>
              <a:spcAft>
                <a:spcPts val="0"/>
              </a:spcAft>
              <a:buSzPts val="2200"/>
              <a:buChar char="●"/>
            </a:pPr>
            <a:r>
              <a:rPr lang="en" sz="2200"/>
              <a:t>Showing hits and misses</a:t>
            </a:r>
            <a:endParaRPr sz="2200"/>
          </a:p>
          <a:p>
            <a:pPr indent="-368300" lvl="0" marL="457200" rtl="0" algn="l">
              <a:spcBef>
                <a:spcPts val="0"/>
              </a:spcBef>
              <a:spcAft>
                <a:spcPts val="0"/>
              </a:spcAft>
              <a:buSzPts val="2200"/>
              <a:buChar char="●"/>
            </a:pPr>
            <a:r>
              <a:rPr lang="en" sz="2200"/>
              <a:t>Displaying the winner</a:t>
            </a:r>
            <a:endParaRPr sz="2200"/>
          </a:p>
        </p:txBody>
      </p:sp>
      <p:sp>
        <p:nvSpPr>
          <p:cNvPr id="102" name="Google Shape;102;p18"/>
          <p:cNvSpPr/>
          <p:nvPr/>
        </p:nvSpPr>
        <p:spPr>
          <a:xfrm>
            <a:off x="5131450" y="269225"/>
            <a:ext cx="914100" cy="924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Start</a:t>
            </a:r>
            <a:endParaRPr/>
          </a:p>
        </p:txBody>
      </p:sp>
      <p:sp>
        <p:nvSpPr>
          <p:cNvPr id="103" name="Google Shape;103;p18"/>
          <p:cNvSpPr/>
          <p:nvPr/>
        </p:nvSpPr>
        <p:spPr>
          <a:xfrm>
            <a:off x="6482675" y="269225"/>
            <a:ext cx="914100" cy="924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P1 Boats</a:t>
            </a:r>
            <a:endParaRPr/>
          </a:p>
        </p:txBody>
      </p:sp>
      <p:sp>
        <p:nvSpPr>
          <p:cNvPr id="104" name="Google Shape;104;p18"/>
          <p:cNvSpPr/>
          <p:nvPr/>
        </p:nvSpPr>
        <p:spPr>
          <a:xfrm>
            <a:off x="7833900" y="269225"/>
            <a:ext cx="914100" cy="924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P2 Boats</a:t>
            </a:r>
            <a:endParaRPr/>
          </a:p>
        </p:txBody>
      </p:sp>
      <p:sp>
        <p:nvSpPr>
          <p:cNvPr id="105" name="Google Shape;105;p18"/>
          <p:cNvSpPr/>
          <p:nvPr/>
        </p:nvSpPr>
        <p:spPr>
          <a:xfrm>
            <a:off x="5478150" y="2028150"/>
            <a:ext cx="914100" cy="924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P1’s Turn</a:t>
            </a:r>
            <a:endParaRPr/>
          </a:p>
        </p:txBody>
      </p:sp>
      <p:sp>
        <p:nvSpPr>
          <p:cNvPr id="106" name="Google Shape;106;p18"/>
          <p:cNvSpPr/>
          <p:nvPr/>
        </p:nvSpPr>
        <p:spPr>
          <a:xfrm>
            <a:off x="7452125" y="2109588"/>
            <a:ext cx="914100" cy="924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P2’s Turn</a:t>
            </a:r>
            <a:endParaRPr/>
          </a:p>
        </p:txBody>
      </p:sp>
      <p:sp>
        <p:nvSpPr>
          <p:cNvPr id="107" name="Google Shape;107;p18"/>
          <p:cNvSpPr/>
          <p:nvPr/>
        </p:nvSpPr>
        <p:spPr>
          <a:xfrm>
            <a:off x="5478150" y="3272400"/>
            <a:ext cx="914100" cy="924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P1 Wins</a:t>
            </a:r>
            <a:endParaRPr/>
          </a:p>
        </p:txBody>
      </p:sp>
      <p:sp>
        <p:nvSpPr>
          <p:cNvPr id="108" name="Google Shape;108;p18"/>
          <p:cNvSpPr/>
          <p:nvPr/>
        </p:nvSpPr>
        <p:spPr>
          <a:xfrm>
            <a:off x="7452125" y="3281950"/>
            <a:ext cx="914100" cy="924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P2 Wins</a:t>
            </a:r>
            <a:endParaRPr/>
          </a:p>
        </p:txBody>
      </p:sp>
      <p:cxnSp>
        <p:nvCxnSpPr>
          <p:cNvPr id="109" name="Google Shape;109;p18"/>
          <p:cNvCxnSpPr>
            <a:stCxn id="102" idx="6"/>
            <a:endCxn id="103" idx="2"/>
          </p:cNvCxnSpPr>
          <p:nvPr/>
        </p:nvCxnSpPr>
        <p:spPr>
          <a:xfrm>
            <a:off x="6045550" y="731375"/>
            <a:ext cx="437100" cy="600"/>
          </a:xfrm>
          <a:prstGeom prst="curvedConnector3">
            <a:avLst>
              <a:gd fmla="val 50003" name="adj1"/>
            </a:avLst>
          </a:prstGeom>
          <a:noFill/>
          <a:ln cap="flat" cmpd="sng" w="19050">
            <a:solidFill>
              <a:schemeClr val="dk2"/>
            </a:solidFill>
            <a:prstDash val="solid"/>
            <a:round/>
            <a:headEnd len="med" w="med" type="none"/>
            <a:tailEnd len="med" w="med" type="stealth"/>
          </a:ln>
        </p:spPr>
      </p:cxnSp>
      <p:cxnSp>
        <p:nvCxnSpPr>
          <p:cNvPr id="110" name="Google Shape;110;p18"/>
          <p:cNvCxnSpPr>
            <a:stCxn id="103" idx="6"/>
            <a:endCxn id="104" idx="2"/>
          </p:cNvCxnSpPr>
          <p:nvPr/>
        </p:nvCxnSpPr>
        <p:spPr>
          <a:xfrm>
            <a:off x="7396775" y="731375"/>
            <a:ext cx="437100" cy="600"/>
          </a:xfrm>
          <a:prstGeom prst="curvedConnector3">
            <a:avLst>
              <a:gd fmla="val 50003" name="adj1"/>
            </a:avLst>
          </a:prstGeom>
          <a:noFill/>
          <a:ln cap="flat" cmpd="sng" w="19050">
            <a:solidFill>
              <a:schemeClr val="dk2"/>
            </a:solidFill>
            <a:prstDash val="solid"/>
            <a:round/>
            <a:headEnd len="med" w="med" type="none"/>
            <a:tailEnd len="med" w="med" type="stealth"/>
          </a:ln>
        </p:spPr>
      </p:cxnSp>
      <p:cxnSp>
        <p:nvCxnSpPr>
          <p:cNvPr id="111" name="Google Shape;111;p18"/>
          <p:cNvCxnSpPr>
            <a:stCxn id="104" idx="4"/>
            <a:endCxn id="105" idx="0"/>
          </p:cNvCxnSpPr>
          <p:nvPr/>
        </p:nvCxnSpPr>
        <p:spPr>
          <a:xfrm rot="5400000">
            <a:off x="6695850" y="433025"/>
            <a:ext cx="834600" cy="2355600"/>
          </a:xfrm>
          <a:prstGeom prst="curvedConnector3">
            <a:avLst>
              <a:gd fmla="val 50001" name="adj1"/>
            </a:avLst>
          </a:prstGeom>
          <a:noFill/>
          <a:ln cap="flat" cmpd="sng" w="19050">
            <a:solidFill>
              <a:schemeClr val="dk2"/>
            </a:solidFill>
            <a:prstDash val="solid"/>
            <a:round/>
            <a:headEnd len="med" w="med" type="none"/>
            <a:tailEnd len="med" w="med" type="stealth"/>
          </a:ln>
        </p:spPr>
      </p:cxnSp>
      <p:cxnSp>
        <p:nvCxnSpPr>
          <p:cNvPr id="112" name="Google Shape;112;p18"/>
          <p:cNvCxnSpPr>
            <a:stCxn id="105" idx="7"/>
            <a:endCxn id="106" idx="1"/>
          </p:cNvCxnSpPr>
          <p:nvPr/>
        </p:nvCxnSpPr>
        <p:spPr>
          <a:xfrm flipH="1" rot="-5400000">
            <a:off x="6881483" y="1540411"/>
            <a:ext cx="81300" cy="1327500"/>
          </a:xfrm>
          <a:prstGeom prst="curvedConnector3">
            <a:avLst>
              <a:gd fmla="val -459392" name="adj1"/>
            </a:avLst>
          </a:prstGeom>
          <a:noFill/>
          <a:ln cap="flat" cmpd="sng" w="19050">
            <a:solidFill>
              <a:schemeClr val="dk2"/>
            </a:solidFill>
            <a:prstDash val="solid"/>
            <a:round/>
            <a:headEnd len="med" w="med" type="none"/>
            <a:tailEnd len="med" w="med" type="stealth"/>
          </a:ln>
        </p:spPr>
      </p:cxnSp>
      <p:cxnSp>
        <p:nvCxnSpPr>
          <p:cNvPr id="113" name="Google Shape;113;p18"/>
          <p:cNvCxnSpPr>
            <a:stCxn id="106" idx="3"/>
            <a:endCxn id="105" idx="5"/>
          </p:cNvCxnSpPr>
          <p:nvPr/>
        </p:nvCxnSpPr>
        <p:spPr>
          <a:xfrm flipH="1" rot="5400000">
            <a:off x="6881592" y="2194127"/>
            <a:ext cx="81300" cy="1327500"/>
          </a:xfrm>
          <a:prstGeom prst="curvedConnector3">
            <a:avLst>
              <a:gd fmla="val -459392" name="adj1"/>
            </a:avLst>
          </a:prstGeom>
          <a:noFill/>
          <a:ln cap="flat" cmpd="sng" w="19050">
            <a:solidFill>
              <a:schemeClr val="dk2"/>
            </a:solidFill>
            <a:prstDash val="solid"/>
            <a:round/>
            <a:headEnd len="med" w="med" type="none"/>
            <a:tailEnd len="med" w="med" type="stealth"/>
          </a:ln>
        </p:spPr>
      </p:cxnSp>
      <p:cxnSp>
        <p:nvCxnSpPr>
          <p:cNvPr id="114" name="Google Shape;114;p18"/>
          <p:cNvCxnSpPr>
            <a:stCxn id="105" idx="4"/>
            <a:endCxn id="107" idx="0"/>
          </p:cNvCxnSpPr>
          <p:nvPr/>
        </p:nvCxnSpPr>
        <p:spPr>
          <a:xfrm flipH="1" rot="-5400000">
            <a:off x="5775450" y="3112200"/>
            <a:ext cx="320100" cy="600"/>
          </a:xfrm>
          <a:prstGeom prst="curvedConnector3">
            <a:avLst>
              <a:gd fmla="val 49977" name="adj1"/>
            </a:avLst>
          </a:prstGeom>
          <a:noFill/>
          <a:ln cap="flat" cmpd="sng" w="19050">
            <a:solidFill>
              <a:schemeClr val="dk2"/>
            </a:solidFill>
            <a:prstDash val="solid"/>
            <a:round/>
            <a:headEnd len="med" w="med" type="none"/>
            <a:tailEnd len="med" w="med" type="stealth"/>
          </a:ln>
        </p:spPr>
      </p:cxnSp>
      <p:cxnSp>
        <p:nvCxnSpPr>
          <p:cNvPr id="115" name="Google Shape;115;p18"/>
          <p:cNvCxnSpPr>
            <a:stCxn id="106" idx="4"/>
            <a:endCxn id="108" idx="0"/>
          </p:cNvCxnSpPr>
          <p:nvPr/>
        </p:nvCxnSpPr>
        <p:spPr>
          <a:xfrm flipH="1" rot="-5400000">
            <a:off x="7785425" y="3157638"/>
            <a:ext cx="248100" cy="600"/>
          </a:xfrm>
          <a:prstGeom prst="curvedConnector3">
            <a:avLst>
              <a:gd fmla="val 49992" name="adj1"/>
            </a:avLst>
          </a:prstGeom>
          <a:noFill/>
          <a:ln cap="flat" cmpd="sng" w="19050">
            <a:solidFill>
              <a:schemeClr val="dk2"/>
            </a:solidFill>
            <a:prstDash val="solid"/>
            <a:round/>
            <a:headEnd len="med" w="med" type="none"/>
            <a:tailEnd len="med" w="med" type="stealth"/>
          </a:ln>
        </p:spPr>
      </p:cxnSp>
      <p:cxnSp>
        <p:nvCxnSpPr>
          <p:cNvPr id="116" name="Google Shape;116;p18"/>
          <p:cNvCxnSpPr>
            <a:stCxn id="102" idx="2"/>
            <a:endCxn id="102" idx="2"/>
          </p:cNvCxnSpPr>
          <p:nvPr/>
        </p:nvCxnSpPr>
        <p:spPr>
          <a:xfrm>
            <a:off x="5131450" y="731375"/>
            <a:ext cx="600" cy="600"/>
          </a:xfrm>
          <a:prstGeom prst="curvedConnector3">
            <a:avLst>
              <a:gd fmla="val -39687500" name="adj1"/>
            </a:avLst>
          </a:prstGeom>
          <a:noFill/>
          <a:ln cap="flat" cmpd="sng" w="19050">
            <a:solidFill>
              <a:schemeClr val="dk2"/>
            </a:solidFill>
            <a:prstDash val="solid"/>
            <a:round/>
            <a:headEnd len="med" w="med" type="none"/>
            <a:tailEnd len="med" w="med" type="stealth"/>
          </a:ln>
        </p:spPr>
      </p:cxnSp>
      <p:sp>
        <p:nvSpPr>
          <p:cNvPr id="117" name="Google Shape;117;p18"/>
          <p:cNvSpPr txBox="1"/>
          <p:nvPr/>
        </p:nvSpPr>
        <p:spPr>
          <a:xfrm>
            <a:off x="6392250" y="2840925"/>
            <a:ext cx="1182300" cy="32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P2 Fires</a:t>
            </a:r>
            <a:endParaRPr/>
          </a:p>
        </p:txBody>
      </p:sp>
      <p:sp>
        <p:nvSpPr>
          <p:cNvPr id="118" name="Google Shape;118;p18"/>
          <p:cNvSpPr txBox="1"/>
          <p:nvPr/>
        </p:nvSpPr>
        <p:spPr>
          <a:xfrm>
            <a:off x="6348575" y="1845325"/>
            <a:ext cx="1182300" cy="32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P1 Fires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22" name="Shape 122"/>
        <p:cNvGrpSpPr/>
        <p:nvPr/>
      </p:nvGrpSpPr>
      <p:grpSpPr>
        <a:xfrm>
          <a:off x="0" y="0"/>
          <a:ext cx="0" cy="0"/>
          <a:chOff x="0" y="0"/>
          <a:chExt cx="0" cy="0"/>
        </a:xfrm>
      </p:grpSpPr>
      <p:pic>
        <p:nvPicPr>
          <p:cNvPr id="123" name="Google Shape;123;p19"/>
          <p:cNvPicPr preferRelativeResize="0"/>
          <p:nvPr/>
        </p:nvPicPr>
        <p:blipFill rotWithShape="1">
          <a:blip r:embed="rId3">
            <a:alphaModFix amt="17000"/>
          </a:blip>
          <a:srcRect b="7279" l="0" r="0" t="7279"/>
          <a:stretch/>
        </p:blipFill>
        <p:spPr>
          <a:xfrm>
            <a:off x="0" y="8350"/>
            <a:ext cx="9144000" cy="5143500"/>
          </a:xfrm>
          <a:prstGeom prst="rect">
            <a:avLst/>
          </a:prstGeom>
          <a:noFill/>
          <a:ln>
            <a:noFill/>
          </a:ln>
        </p:spPr>
      </p:pic>
      <p:sp>
        <p:nvSpPr>
          <p:cNvPr id="124" name="Google Shape;124;p19"/>
          <p:cNvSpPr txBox="1"/>
          <p:nvPr>
            <p:ph type="title"/>
          </p:nvPr>
        </p:nvSpPr>
        <p:spPr>
          <a:xfrm>
            <a:off x="1593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Block Diagram</a:t>
            </a:r>
            <a:endParaRPr/>
          </a:p>
        </p:txBody>
      </p:sp>
      <p:sp>
        <p:nvSpPr>
          <p:cNvPr id="125" name="Google Shape;125;p19"/>
          <p:cNvSpPr/>
          <p:nvPr/>
        </p:nvSpPr>
        <p:spPr>
          <a:xfrm>
            <a:off x="1526675" y="1429175"/>
            <a:ext cx="1224300" cy="1352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keyboard decoder</a:t>
            </a:r>
            <a:endParaRPr/>
          </a:p>
          <a:p>
            <a:pPr indent="0" lvl="0" marL="0" rtl="0" algn="ctr">
              <a:spcBef>
                <a:spcPts val="0"/>
              </a:spcBef>
              <a:spcAft>
                <a:spcPts val="0"/>
              </a:spcAft>
              <a:buNone/>
            </a:pPr>
            <a:r>
              <a:rPr lang="en"/>
              <a:t>---&gt; 1-hot bit code</a:t>
            </a:r>
            <a:endParaRPr/>
          </a:p>
        </p:txBody>
      </p:sp>
      <p:sp>
        <p:nvSpPr>
          <p:cNvPr id="126" name="Google Shape;126;p19"/>
          <p:cNvSpPr txBox="1"/>
          <p:nvPr/>
        </p:nvSpPr>
        <p:spPr>
          <a:xfrm>
            <a:off x="283625" y="1941775"/>
            <a:ext cx="915900" cy="352200"/>
          </a:xfrm>
          <a:prstGeom prst="rect">
            <a:avLst/>
          </a:prstGeom>
          <a:solidFill>
            <a:srgbClr val="FF99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keyboard</a:t>
            </a:r>
            <a:endParaRPr/>
          </a:p>
        </p:txBody>
      </p:sp>
      <p:sp>
        <p:nvSpPr>
          <p:cNvPr id="127" name="Google Shape;127;p19"/>
          <p:cNvSpPr txBox="1"/>
          <p:nvPr/>
        </p:nvSpPr>
        <p:spPr>
          <a:xfrm>
            <a:off x="258350" y="3522850"/>
            <a:ext cx="915900" cy="352200"/>
          </a:xfrm>
          <a:prstGeom prst="rect">
            <a:avLst/>
          </a:prstGeom>
          <a:solidFill>
            <a:srgbClr val="FFD966"/>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clock</a:t>
            </a:r>
            <a:endParaRPr/>
          </a:p>
        </p:txBody>
      </p:sp>
      <p:sp>
        <p:nvSpPr>
          <p:cNvPr id="128" name="Google Shape;128;p19"/>
          <p:cNvSpPr txBox="1"/>
          <p:nvPr/>
        </p:nvSpPr>
        <p:spPr>
          <a:xfrm>
            <a:off x="258350" y="3951250"/>
            <a:ext cx="915900" cy="352200"/>
          </a:xfrm>
          <a:prstGeom prst="rect">
            <a:avLst/>
          </a:prstGeom>
          <a:solidFill>
            <a:srgbClr val="FFD966"/>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reset</a:t>
            </a:r>
            <a:endParaRPr/>
          </a:p>
        </p:txBody>
      </p:sp>
      <p:sp>
        <p:nvSpPr>
          <p:cNvPr id="129" name="Google Shape;129;p19"/>
          <p:cNvSpPr txBox="1"/>
          <p:nvPr/>
        </p:nvSpPr>
        <p:spPr>
          <a:xfrm>
            <a:off x="7656575" y="4505050"/>
            <a:ext cx="1129800" cy="352200"/>
          </a:xfrm>
          <a:prstGeom prst="rect">
            <a:avLst/>
          </a:prstGeom>
          <a:solidFill>
            <a:srgbClr val="E06666"/>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7-segment</a:t>
            </a:r>
            <a:endParaRPr/>
          </a:p>
        </p:txBody>
      </p:sp>
      <p:sp>
        <p:nvSpPr>
          <p:cNvPr id="130" name="Google Shape;130;p19"/>
          <p:cNvSpPr txBox="1"/>
          <p:nvPr/>
        </p:nvSpPr>
        <p:spPr>
          <a:xfrm>
            <a:off x="7656575" y="3956950"/>
            <a:ext cx="1129800" cy="352200"/>
          </a:xfrm>
          <a:prstGeom prst="rect">
            <a:avLst/>
          </a:prstGeom>
          <a:solidFill>
            <a:srgbClr val="00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VGA</a:t>
            </a:r>
            <a:endParaRPr/>
          </a:p>
        </p:txBody>
      </p:sp>
      <p:cxnSp>
        <p:nvCxnSpPr>
          <p:cNvPr id="131" name="Google Shape;131;p19"/>
          <p:cNvCxnSpPr>
            <a:stCxn id="126" idx="3"/>
            <a:endCxn id="125" idx="1"/>
          </p:cNvCxnSpPr>
          <p:nvPr/>
        </p:nvCxnSpPr>
        <p:spPr>
          <a:xfrm flipH="1" rot="10800000">
            <a:off x="1199525" y="2105575"/>
            <a:ext cx="327300" cy="12300"/>
          </a:xfrm>
          <a:prstGeom prst="straightConnector1">
            <a:avLst/>
          </a:prstGeom>
          <a:noFill/>
          <a:ln cap="flat" cmpd="sng" w="28575">
            <a:solidFill>
              <a:schemeClr val="dk2"/>
            </a:solidFill>
            <a:prstDash val="solid"/>
            <a:round/>
            <a:headEnd len="med" w="med" type="none"/>
            <a:tailEnd len="med" w="med" type="triangle"/>
          </a:ln>
        </p:spPr>
      </p:cxnSp>
      <p:sp>
        <p:nvSpPr>
          <p:cNvPr id="132" name="Google Shape;132;p19"/>
          <p:cNvSpPr/>
          <p:nvPr/>
        </p:nvSpPr>
        <p:spPr>
          <a:xfrm>
            <a:off x="4894525" y="4483750"/>
            <a:ext cx="18600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7-segment driver</a:t>
            </a:r>
            <a:endParaRPr/>
          </a:p>
        </p:txBody>
      </p:sp>
      <p:sp>
        <p:nvSpPr>
          <p:cNvPr id="133" name="Google Shape;133;p19"/>
          <p:cNvSpPr/>
          <p:nvPr/>
        </p:nvSpPr>
        <p:spPr>
          <a:xfrm>
            <a:off x="3461400" y="3521138"/>
            <a:ext cx="1916400" cy="352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VGA Driver</a:t>
            </a:r>
            <a:endParaRPr/>
          </a:p>
        </p:txBody>
      </p:sp>
      <p:cxnSp>
        <p:nvCxnSpPr>
          <p:cNvPr id="134" name="Google Shape;134;p19"/>
          <p:cNvCxnSpPr>
            <a:stCxn id="127" idx="3"/>
            <a:endCxn id="125" idx="2"/>
          </p:cNvCxnSpPr>
          <p:nvPr/>
        </p:nvCxnSpPr>
        <p:spPr>
          <a:xfrm flipH="1" rot="10800000">
            <a:off x="1174250" y="2781850"/>
            <a:ext cx="964500" cy="917100"/>
          </a:xfrm>
          <a:prstGeom prst="bentConnector2">
            <a:avLst/>
          </a:prstGeom>
          <a:noFill/>
          <a:ln cap="flat" cmpd="sng" w="28575">
            <a:solidFill>
              <a:schemeClr val="dk2"/>
            </a:solidFill>
            <a:prstDash val="solid"/>
            <a:round/>
            <a:headEnd len="med" w="med" type="none"/>
            <a:tailEnd len="med" w="med" type="stealth"/>
          </a:ln>
        </p:spPr>
      </p:cxnSp>
      <p:cxnSp>
        <p:nvCxnSpPr>
          <p:cNvPr id="135" name="Google Shape;135;p19"/>
          <p:cNvCxnSpPr>
            <a:stCxn id="128" idx="3"/>
            <a:endCxn id="125" idx="2"/>
          </p:cNvCxnSpPr>
          <p:nvPr/>
        </p:nvCxnSpPr>
        <p:spPr>
          <a:xfrm flipH="1" rot="10800000">
            <a:off x="1174250" y="2781850"/>
            <a:ext cx="964500" cy="1345500"/>
          </a:xfrm>
          <a:prstGeom prst="bentConnector2">
            <a:avLst/>
          </a:prstGeom>
          <a:noFill/>
          <a:ln cap="flat" cmpd="sng" w="28575">
            <a:solidFill>
              <a:schemeClr val="dk2"/>
            </a:solidFill>
            <a:prstDash val="solid"/>
            <a:round/>
            <a:headEnd len="med" w="med" type="none"/>
            <a:tailEnd len="med" w="med" type="triangle"/>
          </a:ln>
        </p:spPr>
      </p:cxnSp>
      <p:cxnSp>
        <p:nvCxnSpPr>
          <p:cNvPr id="136" name="Google Shape;136;p19"/>
          <p:cNvCxnSpPr>
            <a:stCxn id="127" idx="3"/>
            <a:endCxn id="133" idx="1"/>
          </p:cNvCxnSpPr>
          <p:nvPr/>
        </p:nvCxnSpPr>
        <p:spPr>
          <a:xfrm flipH="1" rot="10800000">
            <a:off x="1174250" y="3697150"/>
            <a:ext cx="2287200" cy="1800"/>
          </a:xfrm>
          <a:prstGeom prst="bentConnector3">
            <a:avLst>
              <a:gd fmla="val 49999" name="adj1"/>
            </a:avLst>
          </a:prstGeom>
          <a:noFill/>
          <a:ln cap="flat" cmpd="sng" w="28575">
            <a:solidFill>
              <a:schemeClr val="dk2"/>
            </a:solidFill>
            <a:prstDash val="solid"/>
            <a:round/>
            <a:headEnd len="med" w="med" type="none"/>
            <a:tailEnd len="med" w="med" type="triangle"/>
          </a:ln>
        </p:spPr>
      </p:cxnSp>
      <p:cxnSp>
        <p:nvCxnSpPr>
          <p:cNvPr id="137" name="Google Shape;137;p19"/>
          <p:cNvCxnSpPr>
            <a:stCxn id="132" idx="3"/>
            <a:endCxn id="129" idx="1"/>
          </p:cNvCxnSpPr>
          <p:nvPr/>
        </p:nvCxnSpPr>
        <p:spPr>
          <a:xfrm>
            <a:off x="6754525" y="4681150"/>
            <a:ext cx="902100" cy="0"/>
          </a:xfrm>
          <a:prstGeom prst="straightConnector1">
            <a:avLst/>
          </a:prstGeom>
          <a:noFill/>
          <a:ln cap="flat" cmpd="sng" w="28575">
            <a:solidFill>
              <a:schemeClr val="dk2"/>
            </a:solidFill>
            <a:prstDash val="solid"/>
            <a:round/>
            <a:headEnd len="med" w="med" type="none"/>
            <a:tailEnd len="med" w="med" type="triangle"/>
          </a:ln>
        </p:spPr>
      </p:cxnSp>
      <p:cxnSp>
        <p:nvCxnSpPr>
          <p:cNvPr id="138" name="Google Shape;138;p19"/>
          <p:cNvCxnSpPr/>
          <p:nvPr/>
        </p:nvCxnSpPr>
        <p:spPr>
          <a:xfrm>
            <a:off x="8530225" y="1440500"/>
            <a:ext cx="0" cy="1042800"/>
          </a:xfrm>
          <a:prstGeom prst="straightConnector1">
            <a:avLst/>
          </a:prstGeom>
          <a:noFill/>
          <a:ln cap="flat" cmpd="sng" w="28575">
            <a:solidFill>
              <a:schemeClr val="dk2"/>
            </a:solidFill>
            <a:prstDash val="solid"/>
            <a:round/>
            <a:headEnd len="med" w="med" type="none"/>
            <a:tailEnd len="med" w="med" type="triangle"/>
          </a:ln>
        </p:spPr>
      </p:cxnSp>
      <p:cxnSp>
        <p:nvCxnSpPr>
          <p:cNvPr id="139" name="Google Shape;139;p19"/>
          <p:cNvCxnSpPr/>
          <p:nvPr/>
        </p:nvCxnSpPr>
        <p:spPr>
          <a:xfrm rot="10800000">
            <a:off x="7149225" y="1578200"/>
            <a:ext cx="0" cy="891000"/>
          </a:xfrm>
          <a:prstGeom prst="straightConnector1">
            <a:avLst/>
          </a:prstGeom>
          <a:noFill/>
          <a:ln cap="flat" cmpd="sng" w="28575">
            <a:solidFill>
              <a:schemeClr val="dk2"/>
            </a:solidFill>
            <a:prstDash val="solid"/>
            <a:round/>
            <a:headEnd len="med" w="med" type="none"/>
            <a:tailEnd len="med" w="med" type="triangle"/>
          </a:ln>
        </p:spPr>
      </p:cxnSp>
      <p:cxnSp>
        <p:nvCxnSpPr>
          <p:cNvPr id="140" name="Google Shape;140;p19"/>
          <p:cNvCxnSpPr>
            <a:stCxn id="141" idx="3"/>
            <a:endCxn id="142" idx="1"/>
          </p:cNvCxnSpPr>
          <p:nvPr/>
        </p:nvCxnSpPr>
        <p:spPr>
          <a:xfrm flipH="1" rot="10800000">
            <a:off x="6041475" y="1129325"/>
            <a:ext cx="603600" cy="976200"/>
          </a:xfrm>
          <a:prstGeom prst="bentConnector3">
            <a:avLst>
              <a:gd fmla="val 49990" name="adj1"/>
            </a:avLst>
          </a:prstGeom>
          <a:noFill/>
          <a:ln cap="flat" cmpd="sng" w="28575">
            <a:solidFill>
              <a:schemeClr val="dk2"/>
            </a:solidFill>
            <a:prstDash val="solid"/>
            <a:round/>
            <a:headEnd len="med" w="med" type="none"/>
            <a:tailEnd len="med" w="med" type="stealth"/>
          </a:ln>
        </p:spPr>
      </p:cxnSp>
      <p:cxnSp>
        <p:nvCxnSpPr>
          <p:cNvPr id="143" name="Google Shape;143;p19"/>
          <p:cNvCxnSpPr>
            <a:stCxn id="141" idx="3"/>
            <a:endCxn id="144" idx="1"/>
          </p:cNvCxnSpPr>
          <p:nvPr/>
        </p:nvCxnSpPr>
        <p:spPr>
          <a:xfrm>
            <a:off x="6041475" y="2105525"/>
            <a:ext cx="603600" cy="805200"/>
          </a:xfrm>
          <a:prstGeom prst="bentConnector3">
            <a:avLst>
              <a:gd fmla="val 49990" name="adj1"/>
            </a:avLst>
          </a:prstGeom>
          <a:noFill/>
          <a:ln cap="flat" cmpd="sng" w="28575">
            <a:solidFill>
              <a:schemeClr val="dk2"/>
            </a:solidFill>
            <a:prstDash val="solid"/>
            <a:round/>
            <a:headEnd len="med" w="med" type="none"/>
            <a:tailEnd len="med" w="med" type="triangle"/>
          </a:ln>
        </p:spPr>
      </p:cxnSp>
      <p:cxnSp>
        <p:nvCxnSpPr>
          <p:cNvPr id="145" name="Google Shape;145;p19"/>
          <p:cNvCxnSpPr>
            <a:stCxn id="142" idx="2"/>
            <a:endCxn id="133" idx="3"/>
          </p:cNvCxnSpPr>
          <p:nvPr/>
        </p:nvCxnSpPr>
        <p:spPr>
          <a:xfrm rot="5400000">
            <a:off x="5536150" y="1411750"/>
            <a:ext cx="2127000" cy="2443800"/>
          </a:xfrm>
          <a:prstGeom prst="bentConnector2">
            <a:avLst/>
          </a:prstGeom>
          <a:noFill/>
          <a:ln cap="flat" cmpd="sng" w="28575">
            <a:solidFill>
              <a:schemeClr val="dk2"/>
            </a:solidFill>
            <a:prstDash val="solid"/>
            <a:round/>
            <a:headEnd len="med" w="med" type="none"/>
            <a:tailEnd len="med" w="med" type="triangle"/>
          </a:ln>
        </p:spPr>
      </p:cxnSp>
      <p:sp>
        <p:nvSpPr>
          <p:cNvPr id="144" name="Google Shape;144;p19"/>
          <p:cNvSpPr/>
          <p:nvPr/>
        </p:nvSpPr>
        <p:spPr>
          <a:xfrm>
            <a:off x="6644950" y="2469775"/>
            <a:ext cx="2353200" cy="881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Player 2 Fires</a:t>
            </a:r>
            <a:endParaRPr b="1" sz="2000"/>
          </a:p>
          <a:p>
            <a:pPr indent="0" lvl="0" marL="0" rtl="0" algn="ctr">
              <a:spcBef>
                <a:spcPts val="0"/>
              </a:spcBef>
              <a:spcAft>
                <a:spcPts val="0"/>
              </a:spcAft>
              <a:buNone/>
            </a:pPr>
            <a:r>
              <a:rPr b="1" lang="en" sz="2000"/>
              <a:t>(P2’s turn)</a:t>
            </a:r>
            <a:endParaRPr b="1" sz="2000"/>
          </a:p>
        </p:txBody>
      </p:sp>
      <p:cxnSp>
        <p:nvCxnSpPr>
          <p:cNvPr id="146" name="Google Shape;146;p19"/>
          <p:cNvCxnSpPr>
            <a:stCxn id="133" idx="2"/>
            <a:endCxn id="130" idx="1"/>
          </p:cNvCxnSpPr>
          <p:nvPr/>
        </p:nvCxnSpPr>
        <p:spPr>
          <a:xfrm flipH="1" rot="-5400000">
            <a:off x="5908200" y="2384738"/>
            <a:ext cx="259800" cy="3237000"/>
          </a:xfrm>
          <a:prstGeom prst="bentConnector2">
            <a:avLst/>
          </a:prstGeom>
          <a:noFill/>
          <a:ln cap="flat" cmpd="sng" w="28575">
            <a:solidFill>
              <a:schemeClr val="dk2"/>
            </a:solidFill>
            <a:prstDash val="solid"/>
            <a:round/>
            <a:headEnd len="med" w="med" type="none"/>
            <a:tailEnd len="med" w="med" type="triangle"/>
          </a:ln>
        </p:spPr>
      </p:cxnSp>
      <p:cxnSp>
        <p:nvCxnSpPr>
          <p:cNvPr id="147" name="Google Shape;147;p19"/>
          <p:cNvCxnSpPr>
            <a:stCxn id="125" idx="3"/>
            <a:endCxn id="141" idx="1"/>
          </p:cNvCxnSpPr>
          <p:nvPr/>
        </p:nvCxnSpPr>
        <p:spPr>
          <a:xfrm>
            <a:off x="2750975" y="2105525"/>
            <a:ext cx="937200" cy="0"/>
          </a:xfrm>
          <a:prstGeom prst="straightConnector1">
            <a:avLst/>
          </a:prstGeom>
          <a:noFill/>
          <a:ln cap="flat" cmpd="sng" w="28575">
            <a:solidFill>
              <a:schemeClr val="dk2"/>
            </a:solidFill>
            <a:prstDash val="solid"/>
            <a:round/>
            <a:headEnd len="med" w="med" type="none"/>
            <a:tailEnd len="med" w="med" type="triangle"/>
          </a:ln>
        </p:spPr>
      </p:cxnSp>
      <p:cxnSp>
        <p:nvCxnSpPr>
          <p:cNvPr id="148" name="Google Shape;148;p19"/>
          <p:cNvCxnSpPr>
            <a:stCxn id="125" idx="3"/>
            <a:endCxn id="144" idx="1"/>
          </p:cNvCxnSpPr>
          <p:nvPr/>
        </p:nvCxnSpPr>
        <p:spPr>
          <a:xfrm>
            <a:off x="2750975" y="2105525"/>
            <a:ext cx="3894000" cy="805200"/>
          </a:xfrm>
          <a:prstGeom prst="bentConnector3">
            <a:avLst>
              <a:gd fmla="val 13069" name="adj1"/>
            </a:avLst>
          </a:prstGeom>
          <a:noFill/>
          <a:ln cap="flat" cmpd="sng" w="28575">
            <a:solidFill>
              <a:schemeClr val="dk2"/>
            </a:solidFill>
            <a:prstDash val="solid"/>
            <a:round/>
            <a:headEnd len="med" w="med" type="none"/>
            <a:tailEnd len="med" w="med" type="none"/>
          </a:ln>
        </p:spPr>
      </p:cxnSp>
      <p:cxnSp>
        <p:nvCxnSpPr>
          <p:cNvPr id="149" name="Google Shape;149;p19"/>
          <p:cNvCxnSpPr>
            <a:stCxn id="127" idx="3"/>
            <a:endCxn id="132" idx="1"/>
          </p:cNvCxnSpPr>
          <p:nvPr/>
        </p:nvCxnSpPr>
        <p:spPr>
          <a:xfrm>
            <a:off x="1174250" y="3698950"/>
            <a:ext cx="3720300" cy="982200"/>
          </a:xfrm>
          <a:prstGeom prst="bentConnector3">
            <a:avLst>
              <a:gd fmla="val 50000" name="adj1"/>
            </a:avLst>
          </a:prstGeom>
          <a:noFill/>
          <a:ln cap="flat" cmpd="sng" w="28575">
            <a:solidFill>
              <a:schemeClr val="dk2"/>
            </a:solidFill>
            <a:prstDash val="solid"/>
            <a:round/>
            <a:headEnd len="med" w="med" type="none"/>
            <a:tailEnd len="med" w="med" type="triangle"/>
          </a:ln>
        </p:spPr>
      </p:cxnSp>
      <p:sp>
        <p:nvSpPr>
          <p:cNvPr id="150" name="Google Shape;150;p19"/>
          <p:cNvSpPr/>
          <p:nvPr/>
        </p:nvSpPr>
        <p:spPr>
          <a:xfrm>
            <a:off x="3736875" y="229175"/>
            <a:ext cx="2256000" cy="394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“Whose turn is it?” Logic</a:t>
            </a:r>
            <a:endParaRPr/>
          </a:p>
        </p:txBody>
      </p:sp>
      <p:cxnSp>
        <p:nvCxnSpPr>
          <p:cNvPr id="151" name="Google Shape;151;p19"/>
          <p:cNvCxnSpPr>
            <a:stCxn id="125" idx="3"/>
            <a:endCxn id="150" idx="1"/>
          </p:cNvCxnSpPr>
          <p:nvPr/>
        </p:nvCxnSpPr>
        <p:spPr>
          <a:xfrm flipH="1" rot="10800000">
            <a:off x="2750975" y="426725"/>
            <a:ext cx="985800" cy="1678800"/>
          </a:xfrm>
          <a:prstGeom prst="bentConnector3">
            <a:avLst>
              <a:gd fmla="val 51626" name="adj1"/>
            </a:avLst>
          </a:prstGeom>
          <a:noFill/>
          <a:ln cap="flat" cmpd="sng" w="28575">
            <a:solidFill>
              <a:schemeClr val="dk2"/>
            </a:solidFill>
            <a:prstDash val="solid"/>
            <a:round/>
            <a:headEnd len="med" w="med" type="none"/>
            <a:tailEnd len="med" w="med" type="triangle"/>
          </a:ln>
        </p:spPr>
      </p:cxnSp>
      <p:cxnSp>
        <p:nvCxnSpPr>
          <p:cNvPr id="152" name="Google Shape;152;p19"/>
          <p:cNvCxnSpPr>
            <a:stCxn id="150" idx="3"/>
            <a:endCxn id="142" idx="0"/>
          </p:cNvCxnSpPr>
          <p:nvPr/>
        </p:nvCxnSpPr>
        <p:spPr>
          <a:xfrm>
            <a:off x="5992875" y="426575"/>
            <a:ext cx="1828800" cy="261900"/>
          </a:xfrm>
          <a:prstGeom prst="bentConnector2">
            <a:avLst/>
          </a:prstGeom>
          <a:noFill/>
          <a:ln cap="flat" cmpd="sng" w="28575">
            <a:solidFill>
              <a:schemeClr val="dk2"/>
            </a:solidFill>
            <a:prstDash val="solid"/>
            <a:round/>
            <a:headEnd len="med" w="med" type="none"/>
            <a:tailEnd len="med" w="med" type="triangle"/>
          </a:ln>
        </p:spPr>
      </p:cxnSp>
      <p:cxnSp>
        <p:nvCxnSpPr>
          <p:cNvPr id="153" name="Google Shape;153;p19"/>
          <p:cNvCxnSpPr/>
          <p:nvPr/>
        </p:nvCxnSpPr>
        <p:spPr>
          <a:xfrm flipH="1" rot="-5400000">
            <a:off x="5713425" y="706025"/>
            <a:ext cx="2039400" cy="1480500"/>
          </a:xfrm>
          <a:prstGeom prst="bentConnector3">
            <a:avLst>
              <a:gd fmla="val 504" name="adj1"/>
            </a:avLst>
          </a:prstGeom>
          <a:noFill/>
          <a:ln cap="flat" cmpd="sng" w="28575">
            <a:solidFill>
              <a:schemeClr val="dk2"/>
            </a:solidFill>
            <a:prstDash val="solid"/>
            <a:round/>
            <a:headEnd len="med" w="med" type="none"/>
            <a:tailEnd len="med" w="med" type="triangle"/>
          </a:ln>
        </p:spPr>
      </p:cxnSp>
      <p:sp>
        <p:nvSpPr>
          <p:cNvPr id="142" name="Google Shape;142;p19"/>
          <p:cNvSpPr/>
          <p:nvPr/>
        </p:nvSpPr>
        <p:spPr>
          <a:xfrm>
            <a:off x="6644950" y="688450"/>
            <a:ext cx="2353200" cy="881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Player 1 Fires</a:t>
            </a:r>
            <a:endParaRPr b="1" sz="2000"/>
          </a:p>
          <a:p>
            <a:pPr indent="0" lvl="0" marL="0" rtl="0" algn="ctr">
              <a:spcBef>
                <a:spcPts val="0"/>
              </a:spcBef>
              <a:spcAft>
                <a:spcPts val="0"/>
              </a:spcAft>
              <a:buNone/>
            </a:pPr>
            <a:r>
              <a:rPr b="1" lang="en" sz="2000"/>
              <a:t>(P1’s turn)</a:t>
            </a:r>
            <a:endParaRPr b="1" sz="2000"/>
          </a:p>
        </p:txBody>
      </p:sp>
      <p:cxnSp>
        <p:nvCxnSpPr>
          <p:cNvPr id="154" name="Google Shape;154;p19"/>
          <p:cNvCxnSpPr>
            <a:endCxn id="142" idx="1"/>
          </p:cNvCxnSpPr>
          <p:nvPr/>
        </p:nvCxnSpPr>
        <p:spPr>
          <a:xfrm flipH="1" rot="10800000">
            <a:off x="2750950" y="1129300"/>
            <a:ext cx="3894000" cy="976200"/>
          </a:xfrm>
          <a:prstGeom prst="bentConnector3">
            <a:avLst>
              <a:gd fmla="val 13070" name="adj1"/>
            </a:avLst>
          </a:prstGeom>
          <a:noFill/>
          <a:ln cap="flat" cmpd="sng" w="28575">
            <a:solidFill>
              <a:schemeClr val="dk2"/>
            </a:solidFill>
            <a:prstDash val="solid"/>
            <a:round/>
            <a:headEnd len="med" w="med" type="none"/>
            <a:tailEnd len="med" w="med" type="triangle"/>
          </a:ln>
        </p:spPr>
      </p:cxnSp>
      <p:cxnSp>
        <p:nvCxnSpPr>
          <p:cNvPr id="155" name="Google Shape;155;p19"/>
          <p:cNvCxnSpPr/>
          <p:nvPr/>
        </p:nvCxnSpPr>
        <p:spPr>
          <a:xfrm rot="10800000">
            <a:off x="5824525" y="676450"/>
            <a:ext cx="0" cy="3807300"/>
          </a:xfrm>
          <a:prstGeom prst="straightConnector1">
            <a:avLst/>
          </a:prstGeom>
          <a:noFill/>
          <a:ln cap="flat" cmpd="sng" w="28575">
            <a:solidFill>
              <a:schemeClr val="dk2"/>
            </a:solidFill>
            <a:prstDash val="solid"/>
            <a:round/>
            <a:headEnd len="med" w="med" type="triangle"/>
            <a:tailEnd len="med" w="med" type="none"/>
          </a:ln>
        </p:spPr>
      </p:cxnSp>
      <p:sp>
        <p:nvSpPr>
          <p:cNvPr id="141" name="Google Shape;141;p19"/>
          <p:cNvSpPr/>
          <p:nvPr/>
        </p:nvSpPr>
        <p:spPr>
          <a:xfrm>
            <a:off x="3688275" y="1474925"/>
            <a:ext cx="2353200" cy="1261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Set ship locations</a:t>
            </a:r>
            <a:endParaRPr>
              <a:latin typeface="Courier Prime"/>
              <a:ea typeface="Courier Prime"/>
              <a:cs typeface="Courier Prime"/>
              <a:sym typeface="Courier Prim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20"/>
          <p:cNvPicPr preferRelativeResize="0"/>
          <p:nvPr/>
        </p:nvPicPr>
        <p:blipFill rotWithShape="1">
          <a:blip r:embed="rId3">
            <a:alphaModFix amt="17000"/>
          </a:blip>
          <a:srcRect b="7279" l="0" r="0" t="7279"/>
          <a:stretch/>
        </p:blipFill>
        <p:spPr>
          <a:xfrm>
            <a:off x="0" y="0"/>
            <a:ext cx="9144000" cy="5143500"/>
          </a:xfrm>
          <a:prstGeom prst="rect">
            <a:avLst/>
          </a:prstGeom>
          <a:noFill/>
          <a:ln>
            <a:noFill/>
          </a:ln>
        </p:spPr>
      </p:pic>
      <p:pic>
        <p:nvPicPr>
          <p:cNvPr id="161" name="Google Shape;161;p20"/>
          <p:cNvPicPr preferRelativeResize="0"/>
          <p:nvPr/>
        </p:nvPicPr>
        <p:blipFill rotWithShape="1">
          <a:blip r:embed="rId4">
            <a:alphaModFix amt="24000"/>
          </a:blip>
          <a:srcRect b="0" l="7797" r="8897" t="0"/>
          <a:stretch/>
        </p:blipFill>
        <p:spPr>
          <a:xfrm>
            <a:off x="-373525" y="0"/>
            <a:ext cx="9737339" cy="5001375"/>
          </a:xfrm>
          <a:prstGeom prst="rect">
            <a:avLst/>
          </a:prstGeom>
          <a:noFill/>
          <a:ln>
            <a:noFill/>
          </a:ln>
        </p:spPr>
      </p:pic>
      <p:sp>
        <p:nvSpPr>
          <p:cNvPr id="162" name="Google Shape;16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Keyboard Decoder</a:t>
            </a:r>
            <a:endParaRPr/>
          </a:p>
        </p:txBody>
      </p:sp>
      <p:sp>
        <p:nvSpPr>
          <p:cNvPr id="163" name="Google Shape;163;p20"/>
          <p:cNvSpPr txBox="1"/>
          <p:nvPr>
            <p:ph idx="1" type="body"/>
          </p:nvPr>
        </p:nvSpPr>
        <p:spPr>
          <a:xfrm>
            <a:off x="311700" y="1089450"/>
            <a:ext cx="53757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PS2Receiver module: creates short_code</a:t>
            </a:r>
            <a:endParaRPr/>
          </a:p>
          <a:p>
            <a:pPr indent="-342900" lvl="0" marL="457200" rtl="0" algn="l">
              <a:spcBef>
                <a:spcPts val="0"/>
              </a:spcBef>
              <a:spcAft>
                <a:spcPts val="0"/>
              </a:spcAft>
              <a:buSzPts val="1800"/>
              <a:buChar char="●"/>
            </a:pPr>
            <a:r>
              <a:rPr lang="en"/>
              <a:t>short_code originates from 11-bit PS/2D </a:t>
            </a:r>
            <a:endParaRPr/>
          </a:p>
          <a:p>
            <a:pPr indent="-317500" lvl="1" marL="914400" rtl="0" algn="l">
              <a:spcBef>
                <a:spcPts val="0"/>
              </a:spcBef>
              <a:spcAft>
                <a:spcPts val="0"/>
              </a:spcAft>
              <a:buSzPts val="1400"/>
              <a:buChar char="○"/>
            </a:pPr>
            <a:r>
              <a:rPr lang="en"/>
              <a:t>8-bits represented the keys pressed</a:t>
            </a:r>
            <a:endParaRPr/>
          </a:p>
          <a:p>
            <a:pPr indent="-342900" lvl="0" marL="457200" rtl="0" algn="l">
              <a:spcBef>
                <a:spcPts val="0"/>
              </a:spcBef>
              <a:spcAft>
                <a:spcPts val="0"/>
              </a:spcAft>
              <a:buSzPts val="1800"/>
              <a:buChar char="●"/>
            </a:pPr>
            <a:r>
              <a:rPr lang="en"/>
              <a:t>short_code one-bit encoded to 36 bit keys_code</a:t>
            </a:r>
            <a:endParaRPr/>
          </a:p>
          <a:p>
            <a:pPr indent="0" lvl="0" marL="0" rtl="0" algn="l">
              <a:spcBef>
                <a:spcPts val="1600"/>
              </a:spcBef>
              <a:spcAft>
                <a:spcPts val="0"/>
              </a:spcAft>
              <a:buNone/>
            </a:pPr>
            <a:r>
              <a:rPr lang="en"/>
              <a:t>A: 00000000000000001</a:t>
            </a:r>
            <a:endParaRPr/>
          </a:p>
          <a:p>
            <a:pPr indent="0" lvl="0" marL="0" rtl="0" algn="l">
              <a:spcBef>
                <a:spcPts val="1600"/>
              </a:spcBef>
              <a:spcAft>
                <a:spcPts val="0"/>
              </a:spcAft>
              <a:buNone/>
            </a:pPr>
            <a:r>
              <a:rPr lang="en"/>
              <a:t>B: 00000000000000010</a:t>
            </a:r>
            <a:endParaRPr/>
          </a:p>
          <a:p>
            <a:pPr indent="0" lvl="0" marL="0" rtl="0" algn="l">
              <a:spcBef>
                <a:spcPts val="1600"/>
              </a:spcBef>
              <a:spcAft>
                <a:spcPts val="0"/>
              </a:spcAft>
              <a:buNone/>
            </a:pPr>
            <a:r>
              <a:rPr lang="en"/>
              <a:t>C: 00000000000000100</a:t>
            </a:r>
            <a:endParaRPr/>
          </a:p>
          <a:p>
            <a:pPr indent="-342900" lvl="0" marL="457200" rtl="0" algn="l">
              <a:spcBef>
                <a:spcPts val="1600"/>
              </a:spcBef>
              <a:spcAft>
                <a:spcPts val="0"/>
              </a:spcAft>
              <a:buSzPts val="1800"/>
              <a:buChar char="●"/>
            </a:pPr>
            <a:r>
              <a:rPr lang="en"/>
              <a:t>Each 1 represented a location</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 </a:t>
            </a:r>
            <a:endParaRPr/>
          </a:p>
          <a:p>
            <a:pPr indent="0" lvl="0" marL="457200" rtl="0" algn="l">
              <a:spcBef>
                <a:spcPts val="1600"/>
              </a:spcBef>
              <a:spcAft>
                <a:spcPts val="0"/>
              </a:spcAft>
              <a:buNone/>
            </a:pPr>
            <a:r>
              <a:t/>
            </a:r>
            <a:endParaRPr/>
          </a:p>
          <a:p>
            <a:pPr indent="0" lvl="0" marL="0" rtl="0" algn="l">
              <a:spcBef>
                <a:spcPts val="1600"/>
              </a:spcBef>
              <a:spcAft>
                <a:spcPts val="0"/>
              </a:spcAft>
              <a:buNone/>
            </a:pPr>
            <a:r>
              <a:t/>
            </a:r>
            <a:endParaRPr/>
          </a:p>
          <a:p>
            <a:pPr indent="0" lvl="0" marL="457200" rtl="0" algn="l">
              <a:spcBef>
                <a:spcPts val="1600"/>
              </a:spcBef>
              <a:spcAft>
                <a:spcPts val="1600"/>
              </a:spcAft>
              <a:buNone/>
            </a:pPr>
            <a:r>
              <a:t/>
            </a:r>
            <a:endParaRPr/>
          </a:p>
        </p:txBody>
      </p:sp>
      <p:pic>
        <p:nvPicPr>
          <p:cNvPr id="164" name="Google Shape;164;p20"/>
          <p:cNvPicPr preferRelativeResize="0"/>
          <p:nvPr/>
        </p:nvPicPr>
        <p:blipFill>
          <a:blip r:embed="rId5">
            <a:alphaModFix/>
          </a:blip>
          <a:stretch>
            <a:fillRect/>
          </a:stretch>
        </p:blipFill>
        <p:spPr>
          <a:xfrm>
            <a:off x="5687550" y="0"/>
            <a:ext cx="345645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1"/>
          <p:cNvSpPr txBox="1"/>
          <p:nvPr>
            <p:ph type="title"/>
          </p:nvPr>
        </p:nvSpPr>
        <p:spPr>
          <a:xfrm>
            <a:off x="311700" y="4536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Keys_code:</a:t>
            </a:r>
            <a:endParaRPr/>
          </a:p>
        </p:txBody>
      </p:sp>
      <p:sp>
        <p:nvSpPr>
          <p:cNvPr id="170" name="Google Shape;170;p21"/>
          <p:cNvSpPr txBox="1"/>
          <p:nvPr>
            <p:ph idx="1" type="body"/>
          </p:nvPr>
        </p:nvSpPr>
        <p:spPr>
          <a:xfrm>
            <a:off x="623400" y="13581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Changes keys into one-hot</a:t>
            </a:r>
            <a:endParaRPr/>
          </a:p>
          <a:p>
            <a:pPr indent="0" lvl="0" marL="0" rtl="0" algn="l">
              <a:spcBef>
                <a:spcPts val="1600"/>
              </a:spcBef>
              <a:spcAft>
                <a:spcPts val="0"/>
              </a:spcAft>
              <a:buNone/>
            </a:pPr>
            <a:r>
              <a:rPr lang="en"/>
              <a:t>A =&gt; 000001</a:t>
            </a:r>
            <a:endParaRPr/>
          </a:p>
          <a:p>
            <a:pPr indent="0" lvl="0" marL="0" rtl="0" algn="l">
              <a:spcBef>
                <a:spcPts val="1600"/>
              </a:spcBef>
              <a:spcAft>
                <a:spcPts val="0"/>
              </a:spcAft>
              <a:buNone/>
            </a:pPr>
            <a:r>
              <a:rPr lang="en"/>
              <a:t>B=&gt; 000010</a:t>
            </a:r>
            <a:endParaRPr/>
          </a:p>
          <a:p>
            <a:pPr indent="0" lvl="0" marL="0" rtl="0" algn="l">
              <a:spcBef>
                <a:spcPts val="1600"/>
              </a:spcBef>
              <a:spcAft>
                <a:spcPts val="0"/>
              </a:spcAft>
              <a:buNone/>
            </a:pPr>
            <a:r>
              <a:rPr lang="en"/>
              <a:t>AB =&gt; 000011</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71" name="Google Shape;171;p21"/>
          <p:cNvPicPr preferRelativeResize="0"/>
          <p:nvPr/>
        </p:nvPicPr>
        <p:blipFill>
          <a:blip r:embed="rId3">
            <a:alphaModFix/>
          </a:blip>
          <a:stretch>
            <a:fillRect/>
          </a:stretch>
        </p:blipFill>
        <p:spPr>
          <a:xfrm>
            <a:off x="4210675" y="1061225"/>
            <a:ext cx="4848751" cy="3150875"/>
          </a:xfrm>
          <a:prstGeom prst="rect">
            <a:avLst/>
          </a:prstGeom>
          <a:noFill/>
          <a:ln>
            <a:noFill/>
          </a:ln>
        </p:spPr>
      </p:pic>
      <p:pic>
        <p:nvPicPr>
          <p:cNvPr id="172" name="Google Shape;172;p21"/>
          <p:cNvPicPr preferRelativeResize="0"/>
          <p:nvPr/>
        </p:nvPicPr>
        <p:blipFill rotWithShape="1">
          <a:blip r:embed="rId4">
            <a:alphaModFix amt="17000"/>
          </a:blip>
          <a:srcRect b="9372" l="0" r="0" t="5186"/>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